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92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538" r:id="rId11"/>
    <p:sldId id="472" r:id="rId12"/>
    <p:sldId id="468" r:id="rId13"/>
    <p:sldId id="469" r:id="rId14"/>
    <p:sldId id="487" r:id="rId15"/>
    <p:sldId id="470" r:id="rId16"/>
    <p:sldId id="484" r:id="rId17"/>
    <p:sldId id="578" r:id="rId18"/>
    <p:sldId id="581" r:id="rId19"/>
    <p:sldId id="580" r:id="rId20"/>
    <p:sldId id="579" r:id="rId21"/>
    <p:sldId id="485" r:id="rId22"/>
    <p:sldId id="499" r:id="rId23"/>
    <p:sldId id="588" r:id="rId24"/>
    <p:sldId id="589" r:id="rId25"/>
    <p:sldId id="590" r:id="rId26"/>
    <p:sldId id="549" r:id="rId27"/>
    <p:sldId id="550" r:id="rId28"/>
    <p:sldId id="586" r:id="rId29"/>
    <p:sldId id="591" r:id="rId30"/>
    <p:sldId id="551" r:id="rId31"/>
    <p:sldId id="593" r:id="rId32"/>
    <p:sldId id="592" r:id="rId33"/>
    <p:sldId id="552" r:id="rId34"/>
    <p:sldId id="544" r:id="rId35"/>
    <p:sldId id="476" r:id="rId36"/>
    <p:sldId id="474" r:id="rId37"/>
    <p:sldId id="479" r:id="rId38"/>
    <p:sldId id="594" r:id="rId39"/>
    <p:sldId id="480" r:id="rId40"/>
    <p:sldId id="477" r:id="rId41"/>
    <p:sldId id="463" r:id="rId42"/>
    <p:sldId id="473" r:id="rId43"/>
    <p:sldId id="528" r:id="rId44"/>
    <p:sldId id="488" r:id="rId45"/>
    <p:sldId id="543" r:id="rId46"/>
    <p:sldId id="532" r:id="rId47"/>
    <p:sldId id="492" r:id="rId48"/>
    <p:sldId id="554" r:id="rId49"/>
    <p:sldId id="493" r:id="rId50"/>
    <p:sldId id="494" r:id="rId51"/>
    <p:sldId id="497" r:id="rId52"/>
    <p:sldId id="548" r:id="rId53"/>
    <p:sldId id="495" r:id="rId54"/>
    <p:sldId id="531" r:id="rId55"/>
    <p:sldId id="529" r:id="rId56"/>
    <p:sldId id="541" r:id="rId57"/>
    <p:sldId id="555" r:id="rId58"/>
    <p:sldId id="560" r:id="rId59"/>
    <p:sldId id="561" r:id="rId60"/>
    <p:sldId id="556" r:id="rId61"/>
    <p:sldId id="557" r:id="rId62"/>
    <p:sldId id="562" r:id="rId63"/>
    <p:sldId id="559" r:id="rId64"/>
    <p:sldId id="540" r:id="rId65"/>
    <p:sldId id="498" r:id="rId66"/>
    <p:sldId id="563" r:id="rId67"/>
    <p:sldId id="565" r:id="rId68"/>
    <p:sldId id="576" r:id="rId69"/>
    <p:sldId id="577" r:id="rId70"/>
    <p:sldId id="564" r:id="rId71"/>
    <p:sldId id="539" r:id="rId72"/>
    <p:sldId id="567" r:id="rId73"/>
    <p:sldId id="566" r:id="rId74"/>
    <p:sldId id="504" r:id="rId75"/>
    <p:sldId id="568" r:id="rId76"/>
    <p:sldId id="569" r:id="rId77"/>
    <p:sldId id="570" r:id="rId78"/>
    <p:sldId id="571" r:id="rId79"/>
    <p:sldId id="573" r:id="rId80"/>
    <p:sldId id="501" r:id="rId81"/>
    <p:sldId id="574" r:id="rId82"/>
    <p:sldId id="545" r:id="rId83"/>
    <p:sldId id="575" r:id="rId84"/>
    <p:sldId id="547" r:id="rId85"/>
    <p:sldId id="583" r:id="rId86"/>
    <p:sldId id="582" r:id="rId87"/>
    <p:sldId id="584" r:id="rId88"/>
    <p:sldId id="585" r:id="rId89"/>
    <p:sldId id="572" r:id="rId90"/>
    <p:sldId id="450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EC9"/>
    <a:srgbClr val="B2CCEC"/>
    <a:srgbClr val="BE5107"/>
    <a:srgbClr val="3470A7"/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4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1656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4.png"/><Relationship Id="rId7" Type="http://schemas.openxmlformats.org/officeDocument/2006/relationships/image" Target="../media/image2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6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6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6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005034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5810169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Bruno Rijsman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DFBC-19B5-A542-8217-76816150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567" y="6361339"/>
            <a:ext cx="1246079" cy="4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protocol will evolve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273538"/>
          </a:xfrm>
        </p:spPr>
        <p:txBody>
          <a:bodyPr>
            <a:normAutofit/>
          </a:bodyPr>
          <a:lstStyle/>
          <a:p>
            <a:r>
              <a:rPr lang="en-US" dirty="0"/>
              <a:t>Typical versioning scheme:</a:t>
            </a:r>
          </a:p>
          <a:p>
            <a:pPr lvl="1"/>
            <a:r>
              <a:rPr lang="en-US" sz="2000" dirty="0"/>
              <a:t>Minor version bump = backwards compatible</a:t>
            </a:r>
          </a:p>
          <a:p>
            <a:pPr lvl="1"/>
            <a:r>
              <a:rPr lang="en-US" sz="2000" dirty="0"/>
              <a:t>Major version bump = not backwards compatible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In practice, this does not work!</a:t>
            </a:r>
          </a:p>
          <a:p>
            <a:r>
              <a:rPr lang="en-US" dirty="0"/>
              <a:t>Examples of doing it wrong:</a:t>
            </a:r>
          </a:p>
          <a:p>
            <a:pPr lvl="1"/>
            <a:r>
              <a:rPr lang="en-US" sz="2000" dirty="0"/>
              <a:t>IPv4 to IPv6</a:t>
            </a:r>
          </a:p>
          <a:p>
            <a:pPr lvl="1"/>
            <a:r>
              <a:rPr lang="en-US" sz="2000" dirty="0"/>
              <a:t>OSPFv2 to OSPFv3</a:t>
            </a:r>
          </a:p>
          <a:p>
            <a:r>
              <a:rPr lang="en-US" dirty="0"/>
              <a:t>Examples of doing it right</a:t>
            </a:r>
          </a:p>
          <a:p>
            <a:pPr lvl="1"/>
            <a:r>
              <a:rPr lang="en-US" sz="2000" dirty="0"/>
              <a:t>ISIS</a:t>
            </a:r>
          </a:p>
          <a:p>
            <a:pPr lvl="1"/>
            <a:r>
              <a:rPr lang="en-US" sz="2000" dirty="0"/>
              <a:t>BGP</a:t>
            </a:r>
          </a:p>
          <a:p>
            <a:pPr lvl="1"/>
            <a:r>
              <a:rPr lang="en-US" sz="2000" dirty="0"/>
              <a:t>Evolve features without breaking backwards compatibility</a:t>
            </a:r>
          </a:p>
          <a:p>
            <a:r>
              <a:rPr lang="en-US" dirty="0"/>
              <a:t>If you don’t design your protocol with the future in mind, every new feature will be a major version bump…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with major version bumps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It’s extremely hard avoiding running different major versions in your network if major bumps happen frequently.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Your network will be partitioned. Having a partitioned network makes finishing the upgrade nearly impossible.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4000338" y="2609790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90BAE-9B45-FB44-B18A-0F200D0983B3}"/>
              </a:ext>
            </a:extLst>
          </p:cNvPr>
          <p:cNvCxnSpPr>
            <a:cxnSpLocks/>
          </p:cNvCxnSpPr>
          <p:nvPr/>
        </p:nvCxnSpPr>
        <p:spPr>
          <a:xfrm flipH="1" flipV="1">
            <a:off x="2321930" y="1503139"/>
            <a:ext cx="35390" cy="431418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F69FF6-4C0A-5542-8CF7-59989B908695}"/>
              </a:ext>
            </a:extLst>
          </p:cNvPr>
          <p:cNvCxnSpPr>
            <a:cxnSpLocks/>
          </p:cNvCxnSpPr>
          <p:nvPr/>
        </p:nvCxnSpPr>
        <p:spPr>
          <a:xfrm flipH="1">
            <a:off x="2332667" y="3497628"/>
            <a:ext cx="1063645" cy="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0ADC7-D306-8E45-A67B-BE3561195CE6}"/>
              </a:ext>
            </a:extLst>
          </p:cNvPr>
          <p:cNvCxnSpPr>
            <a:cxnSpLocks/>
          </p:cNvCxnSpPr>
          <p:nvPr/>
        </p:nvCxnSpPr>
        <p:spPr>
          <a:xfrm>
            <a:off x="3396312" y="3517607"/>
            <a:ext cx="1216177" cy="1894880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496AC7-60E1-8F4C-94A2-7FED7A7A37D9}"/>
              </a:ext>
            </a:extLst>
          </p:cNvPr>
          <p:cNvCxnSpPr>
            <a:cxnSpLocks/>
          </p:cNvCxnSpPr>
          <p:nvPr/>
        </p:nvCxnSpPr>
        <p:spPr>
          <a:xfrm flipV="1">
            <a:off x="3405772" y="1627047"/>
            <a:ext cx="1289158" cy="186743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AF337-D493-674B-9F1E-62412FEB98FD}"/>
              </a:ext>
            </a:extLst>
          </p:cNvPr>
          <p:cNvSpPr txBox="1"/>
          <p:nvPr/>
        </p:nvSpPr>
        <p:spPr>
          <a:xfrm>
            <a:off x="2089663" y="548121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approach based on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(aka </a:t>
            </a:r>
            <a:r>
              <a:rPr lang="en-US" b="1" dirty="0">
                <a:latin typeface="Avenir Book" panose="02000503020000020003" pitchFamily="2" charset="0"/>
              </a:rPr>
              <a:t>capabilities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Makes it easy for old versions of the protocol to interoperate with new versions of the protocol.</a:t>
            </a:r>
          </a:p>
          <a:p>
            <a:r>
              <a:rPr lang="en-US" dirty="0"/>
              <a:t>Also avoid bugs in the code by making it easier to write parsers.</a:t>
            </a:r>
          </a:p>
          <a:p>
            <a:r>
              <a:rPr lang="en-US" dirty="0"/>
              <a:t>Used in almost all modern protocols (OSPF, ISIS, BGP, RSVP, …)</a:t>
            </a:r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F3B3-437E-1644-B26D-7F3C110952A5}"/>
              </a:ext>
            </a:extLst>
          </p:cNvPr>
          <p:cNvSpPr txBox="1"/>
          <p:nvPr/>
        </p:nvSpPr>
        <p:spPr>
          <a:xfrm>
            <a:off x="2760616" y="3328849"/>
            <a:ext cx="134112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Type code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DE17-FA4B-994B-AEC3-CD7398CF25C4}"/>
              </a:ext>
            </a:extLst>
          </p:cNvPr>
          <p:cNvSpPr txBox="1"/>
          <p:nvPr/>
        </p:nvSpPr>
        <p:spPr>
          <a:xfrm>
            <a:off x="4101736" y="3328849"/>
            <a:ext cx="158496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F71C-6302-7A46-BCB5-652FB1C5952A}"/>
              </a:ext>
            </a:extLst>
          </p:cNvPr>
          <p:cNvSpPr txBox="1"/>
          <p:nvPr/>
        </p:nvSpPr>
        <p:spPr>
          <a:xfrm>
            <a:off x="5686695" y="3328849"/>
            <a:ext cx="4040777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9A6DF3-4BD6-7745-9864-8AA8B1C59C2C}"/>
              </a:ext>
            </a:extLst>
          </p:cNvPr>
          <p:cNvCxnSpPr>
            <a:cxnSpLocks/>
          </p:cNvCxnSpPr>
          <p:nvPr/>
        </p:nvCxnSpPr>
        <p:spPr>
          <a:xfrm flipV="1">
            <a:off x="4894215" y="2682240"/>
            <a:ext cx="0" cy="6466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BD5F4A-CFAE-2445-AD06-F17D59E291BA}"/>
              </a:ext>
            </a:extLst>
          </p:cNvPr>
          <p:cNvCxnSpPr>
            <a:cxnSpLocks/>
          </p:cNvCxnSpPr>
          <p:nvPr/>
        </p:nvCxnSpPr>
        <p:spPr>
          <a:xfrm flipV="1">
            <a:off x="7776754" y="2686597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A6AAE-2390-7C4D-BB69-8D7917811A46}"/>
              </a:ext>
            </a:extLst>
          </p:cNvPr>
          <p:cNvCxnSpPr>
            <a:cxnSpLocks/>
          </p:cNvCxnSpPr>
          <p:nvPr/>
        </p:nvCxnSpPr>
        <p:spPr>
          <a:xfrm flipH="1">
            <a:off x="4894216" y="2686595"/>
            <a:ext cx="28825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3B03A-126C-784D-AD29-89DC16D567CF}"/>
              </a:ext>
            </a:extLst>
          </p:cNvPr>
          <p:cNvGrpSpPr/>
          <p:nvPr/>
        </p:nvGrpSpPr>
        <p:grpSpPr>
          <a:xfrm flipV="1">
            <a:off x="3431177" y="3872047"/>
            <a:ext cx="4345578" cy="637899"/>
            <a:chOff x="4576354" y="2647405"/>
            <a:chExt cx="2791095" cy="6466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C41723-EF40-B041-BB17-8DA4E882BCD3}"/>
                </a:ext>
              </a:extLst>
            </p:cNvPr>
            <p:cNvCxnSpPr/>
            <p:nvPr/>
          </p:nvCxnSpPr>
          <p:spPr>
            <a:xfrm flipV="1">
              <a:off x="4580708" y="2647406"/>
              <a:ext cx="0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713C73-14DA-214D-8FE4-BC43241B1A0C}"/>
                </a:ext>
              </a:extLst>
            </p:cNvPr>
            <p:cNvCxnSpPr/>
            <p:nvPr/>
          </p:nvCxnSpPr>
          <p:spPr>
            <a:xfrm flipV="1">
              <a:off x="7358740" y="2647405"/>
              <a:ext cx="8709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62025-49B8-DE4D-9682-D70F05CA3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354" y="2647405"/>
              <a:ext cx="279109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27E3A9-FCB7-B445-BCF5-FD6C7AC0474D}"/>
              </a:ext>
            </a:extLst>
          </p:cNvPr>
          <p:cNvCxnSpPr>
            <a:cxnSpLocks/>
          </p:cNvCxnSpPr>
          <p:nvPr/>
        </p:nvCxnSpPr>
        <p:spPr>
          <a:xfrm flipH="1">
            <a:off x="5686696" y="3141072"/>
            <a:ext cx="404077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D5C8C-AAA6-0F48-B61B-F5D15900D867}"/>
              </a:ext>
            </a:extLst>
          </p:cNvPr>
          <p:cNvSpPr txBox="1"/>
          <p:nvPr/>
        </p:nvSpPr>
        <p:spPr>
          <a:xfrm>
            <a:off x="3431176" y="4499057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What does it mean?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E4F1-F18B-7842-974A-CEFCDD66046A}"/>
              </a:ext>
            </a:extLst>
          </p:cNvPr>
          <p:cNvSpPr txBox="1"/>
          <p:nvPr/>
        </p:nvSpPr>
        <p:spPr>
          <a:xfrm>
            <a:off x="4894215" y="2330414"/>
            <a:ext cx="286898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How many bytes?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B6934-3E2D-2C48-869C-2E480F399757}"/>
              </a:ext>
            </a:extLst>
          </p:cNvPr>
          <p:cNvSpPr txBox="1"/>
          <p:nvPr/>
        </p:nvSpPr>
        <p:spPr>
          <a:xfrm>
            <a:off x="3923211" y="6144274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Very easy to parse; less chance of bugs in parses.</a:t>
            </a:r>
          </a:p>
        </p:txBody>
      </p:sp>
    </p:spTree>
    <p:extLst>
      <p:ext uri="{BB962C8B-B14F-4D97-AF65-F5344CB8AC3E}">
        <p14:creationId xmlns:p14="http://schemas.microsoft.com/office/powerpoint/2010/main" val="9210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TLVs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478A7-B632-5946-9F2E-1605B2AD92CB}"/>
              </a:ext>
            </a:extLst>
          </p:cNvPr>
          <p:cNvGrpSpPr/>
          <p:nvPr/>
        </p:nvGrpSpPr>
        <p:grpSpPr>
          <a:xfrm>
            <a:off x="86191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47B498-006A-6348-87B7-EAD4DDB38949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0F696C-06E2-D54A-976C-CF905FD9D51A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D436E3-C083-3344-B58C-EBA4A4E93FF6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207DC-BD74-FB46-A8D0-ACC35ACE4EB6}"/>
              </a:ext>
            </a:extLst>
          </p:cNvPr>
          <p:cNvGrpSpPr/>
          <p:nvPr/>
        </p:nvGrpSpPr>
        <p:grpSpPr>
          <a:xfrm>
            <a:off x="4431514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C97DE-BD90-A247-9A72-BDA0B5F7AA7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FDBB7-88C8-7945-ADFD-B7B9E1A68955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F802B-F625-9D40-A805-6EAAF35AC041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0BCC01-B129-FD49-B863-4B97378E3563}"/>
              </a:ext>
            </a:extLst>
          </p:cNvPr>
          <p:cNvGrpSpPr/>
          <p:nvPr/>
        </p:nvGrpSpPr>
        <p:grpSpPr>
          <a:xfrm>
            <a:off x="800110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889CE-DFA0-6F47-B03E-B78CB4BE4B4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B2A54-B4EA-D04D-A3E4-3590C7569B86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836795-1D20-714E-B830-ABCF457E7B10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921D7E-C1D5-1842-BB02-7FF1F0A7D795}"/>
              </a:ext>
            </a:extLst>
          </p:cNvPr>
          <p:cNvSpPr txBox="1"/>
          <p:nvPr/>
        </p:nvSpPr>
        <p:spPr>
          <a:xfrm>
            <a:off x="86191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7E68B-7A75-7B49-858A-0FE800251997}"/>
              </a:ext>
            </a:extLst>
          </p:cNvPr>
          <p:cNvSpPr txBox="1"/>
          <p:nvPr/>
        </p:nvSpPr>
        <p:spPr>
          <a:xfrm>
            <a:off x="4431514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3506B-4BC8-8541-BEAE-2B3599E48C6E}"/>
              </a:ext>
            </a:extLst>
          </p:cNvPr>
          <p:cNvSpPr txBox="1"/>
          <p:nvPr/>
        </p:nvSpPr>
        <p:spPr>
          <a:xfrm>
            <a:off x="800110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87B27-8EF1-1E49-8868-2B49E91FF886}"/>
              </a:ext>
            </a:extLst>
          </p:cNvPr>
          <p:cNvSpPr txBox="1"/>
          <p:nvPr/>
        </p:nvSpPr>
        <p:spPr>
          <a:xfrm>
            <a:off x="2583122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A0711-0BA7-BA48-9BAC-6BF4263098DB}"/>
              </a:ext>
            </a:extLst>
          </p:cNvPr>
          <p:cNvSpPr txBox="1"/>
          <p:nvPr/>
        </p:nvSpPr>
        <p:spPr>
          <a:xfrm>
            <a:off x="3831763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E81E1-4CA1-2B45-BFB7-E1648E7E9CE3}"/>
              </a:ext>
            </a:extLst>
          </p:cNvPr>
          <p:cNvSpPr txBox="1"/>
          <p:nvPr/>
        </p:nvSpPr>
        <p:spPr>
          <a:xfrm>
            <a:off x="4821711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27025-3F5A-8644-B6CD-3B95083650F5}"/>
              </a:ext>
            </a:extLst>
          </p:cNvPr>
          <p:cNvSpPr txBox="1"/>
          <p:nvPr/>
        </p:nvSpPr>
        <p:spPr>
          <a:xfrm>
            <a:off x="6411410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9222EB-0963-0544-9228-E43F233E77F0}"/>
              </a:ext>
            </a:extLst>
          </p:cNvPr>
          <p:cNvSpPr txBox="1"/>
          <p:nvPr/>
        </p:nvSpPr>
        <p:spPr>
          <a:xfrm>
            <a:off x="7660051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C3A27-7F07-EF40-9407-298AEB74EA66}"/>
              </a:ext>
            </a:extLst>
          </p:cNvPr>
          <p:cNvSpPr txBox="1"/>
          <p:nvPr/>
        </p:nvSpPr>
        <p:spPr>
          <a:xfrm>
            <a:off x="8649999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0BE2F-D3E4-2B4C-9037-8215D35988B7}"/>
              </a:ext>
            </a:extLst>
          </p:cNvPr>
          <p:cNvSpPr txBox="1"/>
          <p:nvPr/>
        </p:nvSpPr>
        <p:spPr>
          <a:xfrm>
            <a:off x="2583122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40C93-64EB-7F4A-8ADC-65DF101CFA0E}"/>
              </a:ext>
            </a:extLst>
          </p:cNvPr>
          <p:cNvSpPr txBox="1"/>
          <p:nvPr/>
        </p:nvSpPr>
        <p:spPr>
          <a:xfrm>
            <a:off x="6411410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3DAE4-2FE2-5B48-9558-6408DE01EC36}"/>
              </a:ext>
            </a:extLst>
          </p:cNvPr>
          <p:cNvSpPr txBox="1"/>
          <p:nvPr/>
        </p:nvSpPr>
        <p:spPr>
          <a:xfrm>
            <a:off x="861919" y="2351310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TLVs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8BDAA0-63E2-6C46-95D4-050F106554E4}"/>
              </a:ext>
            </a:extLst>
          </p:cNvPr>
          <p:cNvSpPr txBox="1"/>
          <p:nvPr/>
        </p:nvSpPr>
        <p:spPr>
          <a:xfrm>
            <a:off x="2584501" y="4057483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Sub-TLVs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F8B2-A37B-E54D-9B87-55C7D80BBC12}"/>
              </a:ext>
            </a:extLst>
          </p:cNvPr>
          <p:cNvCxnSpPr/>
          <p:nvPr/>
        </p:nvCxnSpPr>
        <p:spPr>
          <a:xfrm flipV="1">
            <a:off x="2583122" y="2403565"/>
            <a:ext cx="3828288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8E3765-0983-E34A-BCB9-28283C9B0B91}"/>
              </a:ext>
            </a:extLst>
          </p:cNvPr>
          <p:cNvCxnSpPr>
            <a:cxnSpLocks/>
          </p:cNvCxnSpPr>
          <p:nvPr/>
        </p:nvCxnSpPr>
        <p:spPr>
          <a:xfrm flipH="1" flipV="1">
            <a:off x="8001109" y="2401389"/>
            <a:ext cx="2238589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D6B0267-2F68-8B45-9019-47A2363CF520}"/>
              </a:ext>
            </a:extLst>
          </p:cNvPr>
          <p:cNvSpPr txBox="1"/>
          <p:nvPr/>
        </p:nvSpPr>
        <p:spPr>
          <a:xfrm>
            <a:off x="1903854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6F3058-B7E4-764B-924E-FC9DCFBBF39A}"/>
              </a:ext>
            </a:extLst>
          </p:cNvPr>
          <p:cNvSpPr txBox="1"/>
          <p:nvPr/>
        </p:nvSpPr>
        <p:spPr>
          <a:xfrm>
            <a:off x="3831763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90F517-E97A-FB4A-826A-EFC7495119FB}"/>
              </a:ext>
            </a:extLst>
          </p:cNvPr>
          <p:cNvSpPr txBox="1"/>
          <p:nvPr/>
        </p:nvSpPr>
        <p:spPr>
          <a:xfrm>
            <a:off x="4821711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4E84C-FA25-6C4A-AE13-A0DE631A0A0B}"/>
              </a:ext>
            </a:extLst>
          </p:cNvPr>
          <p:cNvSpPr txBox="1"/>
          <p:nvPr/>
        </p:nvSpPr>
        <p:spPr>
          <a:xfrm>
            <a:off x="6411410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88DDB-F11F-174A-8D81-39D913C6C9B0}"/>
              </a:ext>
            </a:extLst>
          </p:cNvPr>
          <p:cNvSpPr txBox="1"/>
          <p:nvPr/>
        </p:nvSpPr>
        <p:spPr>
          <a:xfrm>
            <a:off x="8339319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A4B962-49B7-1646-8B05-C19C726AF14B}"/>
              </a:ext>
            </a:extLst>
          </p:cNvPr>
          <p:cNvSpPr txBox="1"/>
          <p:nvPr/>
        </p:nvSpPr>
        <p:spPr>
          <a:xfrm>
            <a:off x="9329267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52076-FB9A-094F-986F-3A99590FFB73}"/>
              </a:ext>
            </a:extLst>
          </p:cNvPr>
          <p:cNvSpPr txBox="1"/>
          <p:nvPr/>
        </p:nvSpPr>
        <p:spPr>
          <a:xfrm>
            <a:off x="1903854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5280C-3798-244C-A382-14A02B8F23DC}"/>
              </a:ext>
            </a:extLst>
          </p:cNvPr>
          <p:cNvSpPr txBox="1"/>
          <p:nvPr/>
        </p:nvSpPr>
        <p:spPr>
          <a:xfrm>
            <a:off x="6411410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056BB2-F56A-5D4F-9167-F4C67504725D}"/>
              </a:ext>
            </a:extLst>
          </p:cNvPr>
          <p:cNvSpPr txBox="1"/>
          <p:nvPr/>
        </p:nvSpPr>
        <p:spPr>
          <a:xfrm>
            <a:off x="1903854" y="5853630"/>
            <a:ext cx="2313633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Sub-Sub-TLVs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92AC12-6F9B-A44A-BC85-0A994276B4FD}"/>
              </a:ext>
            </a:extLst>
          </p:cNvPr>
          <p:cNvCxnSpPr>
            <a:cxnSpLocks/>
          </p:cNvCxnSpPr>
          <p:nvPr/>
        </p:nvCxnSpPr>
        <p:spPr>
          <a:xfrm flipV="1">
            <a:off x="1917619" y="4147457"/>
            <a:ext cx="2904092" cy="11239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E852-9072-3E44-BAF9-3A30E42D7312}"/>
              </a:ext>
            </a:extLst>
          </p:cNvPr>
          <p:cNvCxnSpPr>
            <a:cxnSpLocks/>
          </p:cNvCxnSpPr>
          <p:nvPr/>
        </p:nvCxnSpPr>
        <p:spPr>
          <a:xfrm flipH="1" flipV="1">
            <a:off x="6392299" y="4155625"/>
            <a:ext cx="4526667" cy="11228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5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skip unknown TLVs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B0163-3F0B-F440-B82C-51AF2C1E3B45}"/>
              </a:ext>
            </a:extLst>
          </p:cNvPr>
          <p:cNvGrpSpPr/>
          <p:nvPr/>
        </p:nvGrpSpPr>
        <p:grpSpPr>
          <a:xfrm>
            <a:off x="89675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5F3B3-437E-1644-B26D-7F3C110952A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33DE17-FA4B-994B-AEC3-CD7398CF25C4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5F71C-6302-7A46-BCB5-652FB1C5952A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25C65-C537-A84B-8EA8-513D2951975B}"/>
              </a:ext>
            </a:extLst>
          </p:cNvPr>
          <p:cNvGrpSpPr/>
          <p:nvPr/>
        </p:nvGrpSpPr>
        <p:grpSpPr>
          <a:xfrm>
            <a:off x="4466348" y="2990304"/>
            <a:ext cx="3569595" cy="616134"/>
            <a:chOff x="2908661" y="3328849"/>
            <a:chExt cx="4302038" cy="5573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DBBD0-40D8-E542-A6C8-6B93EA9D37CD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F724C-C0BB-4041-89DA-A84A087B0043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E3E8D-0CF4-CA42-B9D7-D61D1D31063C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1D430-6D18-AE42-83F8-99E4FD0200AA}"/>
              </a:ext>
            </a:extLst>
          </p:cNvPr>
          <p:cNvGrpSpPr/>
          <p:nvPr/>
        </p:nvGrpSpPr>
        <p:grpSpPr>
          <a:xfrm>
            <a:off x="803594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8BFFA-75D4-8041-817A-618EDF3E3B0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A66891-A03E-3846-8000-1AE49CDEA1D9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64004-F5B0-0347-81BA-CC0C41197615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520-5D8A-E243-9DB5-62BB2DD1A8D8}"/>
              </a:ext>
            </a:extLst>
          </p:cNvPr>
          <p:cNvCxnSpPr>
            <a:cxnSpLocks/>
          </p:cNvCxnSpPr>
          <p:nvPr/>
        </p:nvCxnSpPr>
        <p:spPr>
          <a:xfrm flipV="1">
            <a:off x="1427057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AACAA-46D2-0140-BBFD-57195B3B1A7B}"/>
              </a:ext>
            </a:extLst>
          </p:cNvPr>
          <p:cNvCxnSpPr>
            <a:cxnSpLocks/>
          </p:cNvCxnSpPr>
          <p:nvPr/>
        </p:nvCxnSpPr>
        <p:spPr>
          <a:xfrm flipH="1">
            <a:off x="1435380" y="2333897"/>
            <a:ext cx="71457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957B03-3FE7-564E-AFB4-F7E92A836213}"/>
              </a:ext>
            </a:extLst>
          </p:cNvPr>
          <p:cNvSpPr txBox="1"/>
          <p:nvPr/>
        </p:nvSpPr>
        <p:spPr>
          <a:xfrm>
            <a:off x="4529273" y="2011105"/>
            <a:ext cx="160476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Known types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081B81-DEBD-9442-8DE5-7C0D1F03186D}"/>
              </a:ext>
            </a:extLst>
          </p:cNvPr>
          <p:cNvCxnSpPr>
            <a:cxnSpLocks/>
          </p:cNvCxnSpPr>
          <p:nvPr/>
        </p:nvCxnSpPr>
        <p:spPr>
          <a:xfrm flipV="1">
            <a:off x="8581149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17A539-57C4-8C4F-A992-39C52536FFEB}"/>
              </a:ext>
            </a:extLst>
          </p:cNvPr>
          <p:cNvCxnSpPr>
            <a:cxnSpLocks/>
          </p:cNvCxnSpPr>
          <p:nvPr/>
        </p:nvCxnSpPr>
        <p:spPr>
          <a:xfrm flipV="1">
            <a:off x="1427057" y="2535829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5EFC25-8521-EF49-8766-6F4BAB4AB0E3}"/>
              </a:ext>
            </a:extLst>
          </p:cNvPr>
          <p:cNvSpPr txBox="1"/>
          <p:nvPr/>
        </p:nvSpPr>
        <p:spPr>
          <a:xfrm>
            <a:off x="4529273" y="1477854"/>
            <a:ext cx="282432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Can parse and act on values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66CBE4-634B-CC4C-9974-8AF181B4257C}"/>
              </a:ext>
            </a:extLst>
          </p:cNvPr>
          <p:cNvCxnSpPr>
            <a:cxnSpLocks/>
          </p:cNvCxnSpPr>
          <p:nvPr/>
        </p:nvCxnSpPr>
        <p:spPr>
          <a:xfrm flipH="1">
            <a:off x="3686931" y="1793965"/>
            <a:ext cx="71237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5F753-784E-2941-8C76-83CDEF835B55}"/>
              </a:ext>
            </a:extLst>
          </p:cNvPr>
          <p:cNvCxnSpPr>
            <a:cxnSpLocks/>
          </p:cNvCxnSpPr>
          <p:nvPr/>
        </p:nvCxnSpPr>
        <p:spPr>
          <a:xfrm flipV="1">
            <a:off x="3686931" y="1793965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5E611-3776-9B42-A0B3-42EE983304DB}"/>
              </a:ext>
            </a:extLst>
          </p:cNvPr>
          <p:cNvCxnSpPr>
            <a:cxnSpLocks/>
          </p:cNvCxnSpPr>
          <p:nvPr/>
        </p:nvCxnSpPr>
        <p:spPr>
          <a:xfrm flipV="1">
            <a:off x="10810688" y="1793964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83BD21-1921-AF4A-9273-787B5B13AB5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61322" y="3606438"/>
            <a:ext cx="0" cy="20385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070328-78EA-404F-9FCE-7E9E1EFFA886}"/>
              </a:ext>
            </a:extLst>
          </p:cNvPr>
          <p:cNvSpPr txBox="1"/>
          <p:nvPr/>
        </p:nvSpPr>
        <p:spPr>
          <a:xfrm>
            <a:off x="4841477" y="5644947"/>
            <a:ext cx="603437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Unknown type (unknown feature, future version of protocol, ..)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A865E1-6148-204D-9D0E-8378C5709260}"/>
              </a:ext>
            </a:extLst>
          </p:cNvPr>
          <p:cNvCxnSpPr>
            <a:cxnSpLocks/>
          </p:cNvCxnSpPr>
          <p:nvPr/>
        </p:nvCxnSpPr>
        <p:spPr>
          <a:xfrm>
            <a:off x="5941433" y="3606438"/>
            <a:ext cx="0" cy="125294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C30229-AB6E-3C49-AD4A-203872EFBB07}"/>
              </a:ext>
            </a:extLst>
          </p:cNvPr>
          <p:cNvSpPr txBox="1"/>
          <p:nvPr/>
        </p:nvSpPr>
        <p:spPr>
          <a:xfrm>
            <a:off x="5829900" y="4907857"/>
            <a:ext cx="6034378" cy="56765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Enables receiver to skip and ignore the unknown value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(but is that the right thing to do?)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BC9091-7CCA-1646-A1F5-03454D77851C}"/>
              </a:ext>
            </a:extLst>
          </p:cNvPr>
          <p:cNvCxnSpPr>
            <a:cxnSpLocks/>
          </p:cNvCxnSpPr>
          <p:nvPr/>
        </p:nvCxnSpPr>
        <p:spPr>
          <a:xfrm>
            <a:off x="7241093" y="3606437"/>
            <a:ext cx="0" cy="7130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533D5D-84C5-0B4A-A58D-A1AC8C081D0A}"/>
              </a:ext>
            </a:extLst>
          </p:cNvPr>
          <p:cNvSpPr txBox="1"/>
          <p:nvPr/>
        </p:nvSpPr>
        <p:spPr>
          <a:xfrm>
            <a:off x="7114414" y="4392002"/>
            <a:ext cx="449111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Don’t know how to parse this or act on it</a:t>
            </a:r>
          </a:p>
        </p:txBody>
      </p:sp>
    </p:spTree>
    <p:extLst>
      <p:ext uri="{BB962C8B-B14F-4D97-AF65-F5344CB8AC3E}">
        <p14:creationId xmlns:p14="http://schemas.microsoft.com/office/powerpoint/2010/main" val="33373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IANA ISIS TLV code point registry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FED9-E87B-E342-8AFB-1644E74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105610"/>
            <a:ext cx="10241280" cy="5676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TLVs: formal modeling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2245-8D0D-F94B-9BBA-132C2B16ADAF}"/>
              </a:ext>
            </a:extLst>
          </p:cNvPr>
          <p:cNvSpPr txBox="1"/>
          <p:nvPr/>
        </p:nvSpPr>
        <p:spPr>
          <a:xfrm>
            <a:off x="4528456" y="5803710"/>
            <a:ext cx="3230881" cy="825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Encoded message on the wire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BER, CER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NETCONF, RESTCONF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F466-E99B-7D41-86B5-B9FAD97AFB5B}"/>
              </a:ext>
            </a:extLst>
          </p:cNvPr>
          <p:cNvSpPr txBox="1"/>
          <p:nvPr/>
        </p:nvSpPr>
        <p:spPr>
          <a:xfrm>
            <a:off x="4362995" y="1398798"/>
            <a:ext cx="3396343" cy="825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message data model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Abstract syntax: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ASN1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YANG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4A99E-AB0D-904C-B33F-DF8BF3031E5F}"/>
              </a:ext>
            </a:extLst>
          </p:cNvPr>
          <p:cNvSpPr txBox="1"/>
          <p:nvPr/>
        </p:nvSpPr>
        <p:spPr>
          <a:xfrm>
            <a:off x="513805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  <a:br>
              <a:rPr lang="en-US" sz="16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Local syntax: Rust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D066C-59F3-974E-8EEA-DF7FB6602072}"/>
              </a:ext>
            </a:extLst>
          </p:cNvPr>
          <p:cNvSpPr txBox="1"/>
          <p:nvPr/>
        </p:nvSpPr>
        <p:spPr>
          <a:xfrm>
            <a:off x="513805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A0A706-CA75-E14F-A540-AAB1DF1D621C}"/>
              </a:ext>
            </a:extLst>
          </p:cNvPr>
          <p:cNvSpPr/>
          <p:nvPr/>
        </p:nvSpPr>
        <p:spPr>
          <a:xfrm>
            <a:off x="4362994" y="2585893"/>
            <a:ext cx="3396343" cy="8273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Modeling language compiler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DD337-DD8E-C343-A9C6-FAB01D55A6FA}"/>
              </a:ext>
            </a:extLst>
          </p:cNvPr>
          <p:cNvSpPr txBox="1"/>
          <p:nvPr/>
        </p:nvSpPr>
        <p:spPr>
          <a:xfrm>
            <a:off x="8125097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Local syntax: Python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012C2-A458-D643-ADE6-C45210D26260}"/>
              </a:ext>
            </a:extLst>
          </p:cNvPr>
          <p:cNvSpPr txBox="1"/>
          <p:nvPr/>
        </p:nvSpPr>
        <p:spPr>
          <a:xfrm>
            <a:off x="8125097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82A6A5-A486-7346-8A5A-A6DA37E7938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3984173" y="5478243"/>
            <a:ext cx="414092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CA657-988B-9447-8C50-04D361B48BE0}"/>
              </a:ext>
            </a:extLst>
          </p:cNvPr>
          <p:cNvCxnSpPr>
            <a:cxnSpLocks/>
          </p:cNvCxnSpPr>
          <p:nvPr/>
        </p:nvCxnSpPr>
        <p:spPr>
          <a:xfrm flipH="1" flipV="1">
            <a:off x="6061166" y="2223935"/>
            <a:ext cx="1" cy="36195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1EBD57B-714E-F242-9BD6-94FEEF2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2" y="3770774"/>
            <a:ext cx="327144" cy="32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EEB116-D9E5-8C4D-A334-E9316305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3723889"/>
            <a:ext cx="420914" cy="42091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063F6B-9BBA-C448-AE22-14B9D7E4B857}"/>
              </a:ext>
            </a:extLst>
          </p:cNvPr>
          <p:cNvCxnSpPr>
            <a:cxnSpLocks/>
          </p:cNvCxnSpPr>
          <p:nvPr/>
        </p:nvCxnSpPr>
        <p:spPr>
          <a:xfrm flipH="1">
            <a:off x="5246916" y="3410997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325718-818E-254F-B810-EE685FD0C3B3}"/>
              </a:ext>
            </a:extLst>
          </p:cNvPr>
          <p:cNvCxnSpPr>
            <a:cxnSpLocks/>
          </p:cNvCxnSpPr>
          <p:nvPr/>
        </p:nvCxnSpPr>
        <p:spPr>
          <a:xfrm flipV="1">
            <a:off x="3984173" y="4544786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A9637-FE23-E94A-BEF2-1EB804D3FE5B}"/>
              </a:ext>
            </a:extLst>
          </p:cNvPr>
          <p:cNvCxnSpPr>
            <a:cxnSpLocks/>
          </p:cNvCxnSpPr>
          <p:nvPr/>
        </p:nvCxnSpPr>
        <p:spPr>
          <a:xfrm flipH="1">
            <a:off x="6862352" y="3420291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502244-F274-6949-BF6B-3493EE7E8873}"/>
              </a:ext>
            </a:extLst>
          </p:cNvPr>
          <p:cNvCxnSpPr>
            <a:cxnSpLocks/>
          </p:cNvCxnSpPr>
          <p:nvPr/>
        </p:nvCxnSpPr>
        <p:spPr>
          <a:xfrm flipH="1" flipV="1">
            <a:off x="6862354" y="4542043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0C9C83-7EC5-3447-8CC5-FC5E34DB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5090389"/>
            <a:ext cx="327144" cy="3271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4761FD-5C80-BB4A-A507-18C5D737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5057329"/>
            <a:ext cx="420914" cy="4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19F788-A22C-3E4E-95F9-03F2F1FD4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78253"/>
              </p:ext>
            </p:extLst>
          </p:nvPr>
        </p:nvGraphicFramePr>
        <p:xfrm>
          <a:off x="1971040" y="1590524"/>
          <a:ext cx="8548914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53">
                  <a:extLst>
                    <a:ext uri="{9D8B030D-6E8A-4147-A177-3AD203B41FA5}">
                      <a16:colId xmlns:a16="http://schemas.microsoft.com/office/drawing/2014/main" val="341848955"/>
                    </a:ext>
                  </a:extLst>
                </a:gridCol>
                <a:gridCol w="5971861">
                  <a:extLst>
                    <a:ext uri="{9D8B030D-6E8A-4147-A177-3AD203B41FA5}">
                      <a16:colId xmlns:a16="http://schemas.microsoft.com/office/drawing/2014/main" val="1407260967"/>
                    </a:ext>
                  </a:extLst>
                </a:gridCol>
              </a:tblGrid>
              <a:tr h="471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Modeling language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Protocols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2171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Simple Network Management Protocol (SNMP)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16186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Light-weight Directory Access Protocol (LDAP)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322443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YANG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Network Configuration Protocol (NETCONF)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94262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Protobuf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GRPC Network Management Interface (</a:t>
                      </a:r>
                      <a:r>
                        <a:rPr lang="en-US" dirty="0" err="1">
                          <a:latin typeface="Avenir Book" panose="02000503020000020003" pitchFamily="2" charset="0"/>
                        </a:rPr>
                        <a:t>gNMI</a:t>
                      </a:r>
                      <a:r>
                        <a:rPr lang="en-US" dirty="0">
                          <a:latin typeface="Avenir Book" panose="02000503020000020003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973375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Thrift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Routing In Fat Trees (RIFT)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7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06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33E5-A6B5-214B-B7CC-B0857A73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1" y="1781629"/>
            <a:ext cx="3650209" cy="2685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7E255-C087-154A-8730-20818A654104}"/>
              </a:ext>
            </a:extLst>
          </p:cNvPr>
          <p:cNvSpPr txBox="1"/>
          <p:nvPr/>
        </p:nvSpPr>
        <p:spPr>
          <a:xfrm>
            <a:off x="331741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ASN.1 model for LDAP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FAABB-0F0B-694D-806D-0AA63B3B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98" y="1781629"/>
            <a:ext cx="3650209" cy="3374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B7BF7-BEB4-D24B-A1C3-F6882B192FFA}"/>
              </a:ext>
            </a:extLst>
          </p:cNvPr>
          <p:cNvSpPr txBox="1"/>
          <p:nvPr/>
        </p:nvSpPr>
        <p:spPr>
          <a:xfrm>
            <a:off x="4250597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YANG model for interface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2BC7-BEA2-8645-B4D2-5D9127F8CD28}"/>
              </a:ext>
            </a:extLst>
          </p:cNvPr>
          <p:cNvSpPr txBox="1"/>
          <p:nvPr/>
        </p:nvSpPr>
        <p:spPr>
          <a:xfrm>
            <a:off x="8160746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Thrift model for RIFT protocol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D1E26-22AF-1C4F-9ED8-57CC5666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46" y="1773512"/>
            <a:ext cx="3701001" cy="3498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plane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Is the router that I am talking to really the router it claims to be?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Are the routing messages modified or spoofed by an adversary?</a:t>
            </a:r>
          </a:p>
          <a:p>
            <a:pPr lvl="1"/>
            <a:r>
              <a:rPr lang="en-US" dirty="0"/>
              <a:t>Special case: replay attack</a:t>
            </a:r>
          </a:p>
          <a:p>
            <a:r>
              <a:rPr lang="en-US" dirty="0"/>
              <a:t>Confidentiality?</a:t>
            </a:r>
          </a:p>
          <a:p>
            <a:pPr lvl="1"/>
            <a:r>
              <a:rPr lang="en-US" dirty="0"/>
              <a:t>Encrypt the protocol messages (often </a:t>
            </a:r>
            <a:r>
              <a:rPr lang="en-US" b="1" dirty="0"/>
              <a:t>not</a:t>
            </a:r>
            <a:r>
              <a:rPr lang="en-US" dirty="0"/>
              <a:t> a requirement)</a:t>
            </a:r>
          </a:p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Is this router allowed to have an adjacency with me?</a:t>
            </a:r>
          </a:p>
          <a:p>
            <a:pPr lvl="1"/>
            <a:r>
              <a:rPr lang="en-US" dirty="0"/>
              <a:t>Is this router allowed to advertise this route? </a:t>
            </a:r>
          </a:p>
          <a:p>
            <a:pPr lvl="2"/>
            <a:r>
              <a:rPr lang="en-US" dirty="0"/>
              <a:t>If it originates the route, can it prove it owns the prefix?</a:t>
            </a:r>
          </a:p>
          <a:p>
            <a:pPr lvl="2"/>
            <a:r>
              <a:rPr lang="en-US" dirty="0"/>
              <a:t>If it propagated the route, can it prove that the advertised path is correct?</a:t>
            </a:r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2129744"/>
          </a:xfrm>
        </p:spPr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secure hash using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E3AC1-2273-E74C-B0FB-45BE52C97778}"/>
              </a:ext>
            </a:extLst>
          </p:cNvPr>
          <p:cNvSpPr/>
          <p:nvPr/>
        </p:nvSpPr>
        <p:spPr>
          <a:xfrm>
            <a:off x="4519749" y="3537739"/>
            <a:ext cx="1968137" cy="17591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Protocol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CB2DF-0D0F-C54D-9A8F-2FEADE0E32C9}"/>
              </a:ext>
            </a:extLst>
          </p:cNvPr>
          <p:cNvSpPr/>
          <p:nvPr/>
        </p:nvSpPr>
        <p:spPr>
          <a:xfrm>
            <a:off x="4519749" y="5296871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Sequence nr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33812-45E5-AD43-AD34-AF2A5507BE0C}"/>
              </a:ext>
            </a:extLst>
          </p:cNvPr>
          <p:cNvSpPr/>
          <p:nvPr/>
        </p:nvSpPr>
        <p:spPr>
          <a:xfrm>
            <a:off x="4519749" y="5943482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Signature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A6C99-3631-384A-A16F-64C64CB7A50C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>
            <a:off x="3823063" y="5620177"/>
            <a:ext cx="696686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1B89A-D07E-D140-BC05-06766C3CD1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7886" y="4417305"/>
            <a:ext cx="1397724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DEE91B-BEF4-E743-BF72-60D0E9F1D621}"/>
              </a:ext>
            </a:extLst>
          </p:cNvPr>
          <p:cNvSpPr txBox="1"/>
          <p:nvPr/>
        </p:nvSpPr>
        <p:spPr>
          <a:xfrm>
            <a:off x="8311736" y="341799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Pre-shared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6FA53-772C-094A-B047-312CA353CCC8}"/>
              </a:ext>
            </a:extLst>
          </p:cNvPr>
          <p:cNvSpPr/>
          <p:nvPr/>
        </p:nvSpPr>
        <p:spPr>
          <a:xfrm>
            <a:off x="766359" y="5296871"/>
            <a:ext cx="3056704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increases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Receiver checks increasing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D594C3-5125-8249-81B4-D3D16188FD7F}"/>
              </a:ext>
            </a:extLst>
          </p:cNvPr>
          <p:cNvCxnSpPr>
            <a:cxnSpLocks/>
          </p:cNvCxnSpPr>
          <p:nvPr/>
        </p:nvCxnSpPr>
        <p:spPr>
          <a:xfrm>
            <a:off x="3823063" y="5382323"/>
            <a:ext cx="0" cy="4757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54F03E-CE29-B44A-AF9C-6483D905FAB9}"/>
              </a:ext>
            </a:extLst>
          </p:cNvPr>
          <p:cNvSpPr/>
          <p:nvPr/>
        </p:nvSpPr>
        <p:spPr>
          <a:xfrm>
            <a:off x="7315199" y="5296871"/>
            <a:ext cx="3030583" cy="64659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Secure hash function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009699-30C9-3942-BB8D-7D38EB4D14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487887" y="5620170"/>
            <a:ext cx="827312" cy="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B4CAB-A772-A14D-A2F1-671599ADB927}"/>
              </a:ext>
            </a:extLst>
          </p:cNvPr>
          <p:cNvCxnSpPr>
            <a:cxnSpLocks/>
          </p:cNvCxnSpPr>
          <p:nvPr/>
        </p:nvCxnSpPr>
        <p:spPr>
          <a:xfrm flipV="1">
            <a:off x="7885610" y="4417305"/>
            <a:ext cx="0" cy="87956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2F5082-346B-8448-B607-A631847D7744}"/>
              </a:ext>
            </a:extLst>
          </p:cNvPr>
          <p:cNvCxnSpPr>
            <a:cxnSpLocks/>
          </p:cNvCxnSpPr>
          <p:nvPr/>
        </p:nvCxnSpPr>
        <p:spPr>
          <a:xfrm flipV="1">
            <a:off x="9718764" y="4001470"/>
            <a:ext cx="0" cy="129540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5041CC-27B9-4A4D-8ACF-16FF438EA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87886" y="6266788"/>
            <a:ext cx="2342605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98A0D6-E035-384A-9039-6D466D65F56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30491" y="5943468"/>
            <a:ext cx="0" cy="32331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state flooding: origin and outer key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0B4752-7555-CD4F-BA16-BCE016BB90A1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2408143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2E4F7150-9D35-3F44-B48C-A649DBEF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42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0462177-97C2-BD40-A4CA-35627011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20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880D3562-4CB7-974E-A5A7-FC206E19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97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620538-4E98-9947-9B74-A4737A3A730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252620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7A61922-E519-7B42-8A04-18BF7BB471CE}"/>
              </a:ext>
            </a:extLst>
          </p:cNvPr>
          <p:cNvSpPr/>
          <p:nvPr/>
        </p:nvSpPr>
        <p:spPr>
          <a:xfrm>
            <a:off x="1567544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0379C-1783-4E4A-A15C-1AB3FAF85469}"/>
              </a:ext>
            </a:extLst>
          </p:cNvPr>
          <p:cNvSpPr/>
          <p:nvPr/>
        </p:nvSpPr>
        <p:spPr>
          <a:xfrm>
            <a:off x="4428871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7CCF75-AFE2-664E-BEA6-A70B6836ECD9}"/>
              </a:ext>
            </a:extLst>
          </p:cNvPr>
          <p:cNvSpPr/>
          <p:nvPr/>
        </p:nvSpPr>
        <p:spPr>
          <a:xfrm>
            <a:off x="7256499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F8114B-0E03-C94B-859D-DA097FDFA8A7}"/>
              </a:ext>
            </a:extLst>
          </p:cNvPr>
          <p:cNvGrpSpPr/>
          <p:nvPr/>
        </p:nvGrpSpPr>
        <p:grpSpPr>
          <a:xfrm>
            <a:off x="2606266" y="2068031"/>
            <a:ext cx="1641330" cy="3388005"/>
            <a:chOff x="2467450" y="2463787"/>
            <a:chExt cx="1968137" cy="40625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5BEE2B-14D0-B644-B9A7-2E7904C8449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2CB49A-5951-134F-B164-8F8CF7FC87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911650-E934-A04D-9E13-DE47D29E4237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30B532-8752-F743-8F1E-609D58D2F37D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30486072-1ED2-ED42-9A11-B6AA5821FB9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AE4D31-BE33-3344-95E3-CF904B9F0907}"/>
              </a:ext>
            </a:extLst>
          </p:cNvPr>
          <p:cNvGrpSpPr/>
          <p:nvPr/>
        </p:nvGrpSpPr>
        <p:grpSpPr>
          <a:xfrm>
            <a:off x="5413961" y="2074676"/>
            <a:ext cx="1641330" cy="3388005"/>
            <a:chOff x="2467450" y="2463787"/>
            <a:chExt cx="1968137" cy="406259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009AB9-1142-1D4B-8E7F-E39561AC311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01BF64-1C3A-5F43-A2AA-E5FB7CE229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0F4AB4-5E35-874A-81C3-F118A122AB4B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16E92A-B048-E640-862F-43AF7A6E1A92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B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C42FC8E2-327C-3341-ACAE-6C337DE87AB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0" name="Picture 18" descr="Mplain">
            <a:extLst>
              <a:ext uri="{FF2B5EF4-FFF2-40B4-BE49-F238E27FC236}">
                <a16:creationId xmlns:a16="http://schemas.microsoft.com/office/drawing/2014/main" id="{7E19F9EA-987A-4149-8D76-189812C1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75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564A574-1084-CD41-9EA2-0D25F907F098}"/>
              </a:ext>
            </a:extLst>
          </p:cNvPr>
          <p:cNvSpPr/>
          <p:nvPr/>
        </p:nvSpPr>
        <p:spPr>
          <a:xfrm>
            <a:off x="10102072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128873-1495-B444-A9F9-82A266AE6AF0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8097097" y="1933936"/>
            <a:ext cx="203757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0E295A-DB89-8648-8821-2D8AAB423061}"/>
              </a:ext>
            </a:extLst>
          </p:cNvPr>
          <p:cNvGrpSpPr/>
          <p:nvPr/>
        </p:nvGrpSpPr>
        <p:grpSpPr>
          <a:xfrm>
            <a:off x="8323754" y="2075927"/>
            <a:ext cx="1641330" cy="3388005"/>
            <a:chOff x="2467450" y="2463787"/>
            <a:chExt cx="1968137" cy="406259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443993-897B-5943-A5E5-CC43910615C8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9E47DF-7F93-5345-A65B-AADD6EEF7D06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753439-D02C-F047-AF4C-D74E861684A4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C0B9C6-70E6-7747-BA2D-5FDFA866C32E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C</a:t>
              </a:r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65A25FE9-628F-0A42-94F4-BD293B645079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AF98FA-C28A-2B47-90B2-CA25A9B8B239}"/>
              </a:ext>
            </a:extLst>
          </p:cNvPr>
          <p:cNvSpPr txBox="1"/>
          <p:nvPr/>
        </p:nvSpPr>
        <p:spPr>
          <a:xfrm>
            <a:off x="594616" y="5677487"/>
            <a:ext cx="11388378" cy="103929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Every router in the networks must have the same pre-shared origin key </a:t>
            </a:r>
            <a:r>
              <a:rPr lang="en-US" sz="2000" i="1" dirty="0">
                <a:latin typeface="Avenir Book" panose="02000503020000020003" pitchFamily="2" charset="0"/>
              </a:rPr>
              <a:t>(not feasible for IDR)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outer keys can be different per link, but are the same in practice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key roll-over is very painful; often does not happen in practice</a:t>
            </a:r>
          </a:p>
        </p:txBody>
      </p:sp>
    </p:spTree>
    <p:extLst>
      <p:ext uri="{BB962C8B-B14F-4D97-AF65-F5344CB8AC3E}">
        <p14:creationId xmlns:p14="http://schemas.microsoft.com/office/powerpoint/2010/main" val="69381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BGP prefix hijacking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BEADA6-3065-A346-9D53-6EF52872BBA0}"/>
              </a:ext>
            </a:extLst>
          </p:cNvPr>
          <p:cNvGrpSpPr/>
          <p:nvPr/>
        </p:nvGrpSpPr>
        <p:grpSpPr>
          <a:xfrm>
            <a:off x="2134283" y="3341340"/>
            <a:ext cx="1613086" cy="999889"/>
            <a:chOff x="2223115" y="2271897"/>
            <a:chExt cx="2304925" cy="1428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9F60C-70A3-D942-9620-4229C7DC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002690E-EDB0-9D41-99EA-816FCCA5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9DD9F0-40F5-EF49-9FAF-75322F3E0DEE}"/>
              </a:ext>
            </a:extLst>
          </p:cNvPr>
          <p:cNvGrpSpPr/>
          <p:nvPr/>
        </p:nvGrpSpPr>
        <p:grpSpPr>
          <a:xfrm>
            <a:off x="4525421" y="3341340"/>
            <a:ext cx="1613086" cy="999889"/>
            <a:chOff x="2223115" y="2271897"/>
            <a:chExt cx="2304925" cy="1428733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9FF9A20-B8E1-7544-8DFC-EE985C99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87" name="Picture 18" descr="Mplain">
              <a:extLst>
                <a:ext uri="{FF2B5EF4-FFF2-40B4-BE49-F238E27FC236}">
                  <a16:creationId xmlns:a16="http://schemas.microsoft.com/office/drawing/2014/main" id="{CC89E2E2-FBAF-F940-A73A-A96561B23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8A6A19-6204-1B4C-9F1A-00729EB5E60B}"/>
              </a:ext>
            </a:extLst>
          </p:cNvPr>
          <p:cNvGrpSpPr/>
          <p:nvPr/>
        </p:nvGrpSpPr>
        <p:grpSpPr>
          <a:xfrm>
            <a:off x="6916559" y="3341340"/>
            <a:ext cx="1613086" cy="999889"/>
            <a:chOff x="2223115" y="2271897"/>
            <a:chExt cx="2304925" cy="1428733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954B122-8419-034A-9F70-45C1B362D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3" name="Picture 18" descr="Mplain">
              <a:extLst>
                <a:ext uri="{FF2B5EF4-FFF2-40B4-BE49-F238E27FC236}">
                  <a16:creationId xmlns:a16="http://schemas.microsoft.com/office/drawing/2014/main" id="{404A81D9-3BF5-124B-A2C7-9028B3EBE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1D9C3FE-C592-A945-95A0-4DD4F57ED5B2}"/>
              </a:ext>
            </a:extLst>
          </p:cNvPr>
          <p:cNvGrpSpPr/>
          <p:nvPr/>
        </p:nvGrpSpPr>
        <p:grpSpPr>
          <a:xfrm>
            <a:off x="2134282" y="5091763"/>
            <a:ext cx="1613086" cy="999889"/>
            <a:chOff x="2223115" y="2271897"/>
            <a:chExt cx="2304925" cy="142873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31854-6424-F247-9AD1-E9339DDA7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6" name="Picture 18" descr="Mplain">
              <a:extLst>
                <a:ext uri="{FF2B5EF4-FFF2-40B4-BE49-F238E27FC236}">
                  <a16:creationId xmlns:a16="http://schemas.microsoft.com/office/drawing/2014/main" id="{4AAAF78E-EE7C-B149-808A-3E0CCEF64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8239ADD7-8A8E-6F4E-B53B-ABBD747685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20094" y="3619495"/>
            <a:ext cx="443577" cy="443577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5681D6-BE7B-F148-9A21-D9A367561955}"/>
              </a:ext>
            </a:extLst>
          </p:cNvPr>
          <p:cNvCxnSpPr>
            <a:cxnSpLocks/>
            <a:stCxn id="5" idx="3"/>
            <a:endCxn id="87" idx="1"/>
          </p:cNvCxnSpPr>
          <p:nvPr/>
        </p:nvCxnSpPr>
        <p:spPr>
          <a:xfrm>
            <a:off x="3223177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BC8B09-DA52-124A-B617-E13C82219F6F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5614315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0DA2CD-97CC-F94D-9FFA-D26BA2E13936}"/>
              </a:ext>
            </a:extLst>
          </p:cNvPr>
          <p:cNvCxnSpPr>
            <a:cxnSpLocks/>
          </p:cNvCxnSpPr>
          <p:nvPr/>
        </p:nvCxnSpPr>
        <p:spPr>
          <a:xfrm>
            <a:off x="8005454" y="3882118"/>
            <a:ext cx="13736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870C9C4-8972-5B49-A8EA-013E3363E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9131" y="3613105"/>
            <a:ext cx="876525" cy="68369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B3E25EB-402D-0F4B-9E6A-DAF7308F7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617" y="3667397"/>
            <a:ext cx="467168" cy="467168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15BC460-A460-9244-AE46-8900A0CE79B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84797" y="3882118"/>
            <a:ext cx="1373677" cy="12555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2C3F74F-FCE3-344E-BE11-EFB44250A043}"/>
              </a:ext>
            </a:extLst>
          </p:cNvPr>
          <p:cNvCxnSpPr>
            <a:cxnSpLocks/>
            <a:stCxn id="5" idx="2"/>
            <a:endCxn id="96" idx="0"/>
          </p:cNvCxnSpPr>
          <p:nvPr/>
        </p:nvCxnSpPr>
        <p:spPr>
          <a:xfrm flipH="1">
            <a:off x="2940825" y="4151130"/>
            <a:ext cx="1" cy="12123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0D5A48B-A0EA-7F4A-9638-5037FB970364}"/>
              </a:ext>
            </a:extLst>
          </p:cNvPr>
          <p:cNvSpPr/>
          <p:nvPr/>
        </p:nvSpPr>
        <p:spPr>
          <a:xfrm>
            <a:off x="8641735" y="1455968"/>
            <a:ext cx="2351315" cy="556222"/>
          </a:xfrm>
          <a:prstGeom prst="rect">
            <a:avLst/>
          </a:prstGeom>
          <a:solidFill>
            <a:srgbClr val="B2C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Internet Registry (IR) 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CCE786-F2FE-2049-93A3-AA59DA1DE632}"/>
              </a:ext>
            </a:extLst>
          </p:cNvPr>
          <p:cNvSpPr/>
          <p:nvPr/>
        </p:nvSpPr>
        <p:spPr>
          <a:xfrm>
            <a:off x="9817392" y="2339207"/>
            <a:ext cx="2035487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Assign: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Address 1.1.1.0/24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4275EF-5A61-0244-B621-93526A44B745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9817393" y="2012190"/>
            <a:ext cx="0" cy="1512605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5F3072-ED59-1B40-80CC-1557D2B4690F}"/>
              </a:ext>
            </a:extLst>
          </p:cNvPr>
          <p:cNvSpPr/>
          <p:nvPr/>
        </p:nvSpPr>
        <p:spPr>
          <a:xfrm>
            <a:off x="8103942" y="2472611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103</a:t>
            </a:r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3720F95A-3BF3-5641-A53A-53BDA7A33139}"/>
              </a:ext>
            </a:extLst>
          </p:cNvPr>
          <p:cNvSpPr/>
          <p:nvPr/>
        </p:nvSpPr>
        <p:spPr>
          <a:xfrm rot="16200000">
            <a:off x="7875146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50C1C66-D29F-644D-B09C-6EA51519D843}"/>
              </a:ext>
            </a:extLst>
          </p:cNvPr>
          <p:cNvSpPr/>
          <p:nvPr/>
        </p:nvSpPr>
        <p:spPr>
          <a:xfrm>
            <a:off x="4747723" y="4351038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459135E-DBD7-D64B-9945-B388E3755C21}"/>
              </a:ext>
            </a:extLst>
          </p:cNvPr>
          <p:cNvSpPr/>
          <p:nvPr/>
        </p:nvSpPr>
        <p:spPr>
          <a:xfrm>
            <a:off x="7148934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7C0627-DD7C-4041-8941-E046DCDC187F}"/>
              </a:ext>
            </a:extLst>
          </p:cNvPr>
          <p:cNvSpPr/>
          <p:nvPr/>
        </p:nvSpPr>
        <p:spPr>
          <a:xfrm>
            <a:off x="2165853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AE724DB-8E28-1547-83A7-D1DB30C82499}"/>
              </a:ext>
            </a:extLst>
          </p:cNvPr>
          <p:cNvSpPr/>
          <p:nvPr/>
        </p:nvSpPr>
        <p:spPr>
          <a:xfrm>
            <a:off x="2171889" y="6091652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DBF2428-8142-4E46-A508-CC017DD5CF33}"/>
              </a:ext>
            </a:extLst>
          </p:cNvPr>
          <p:cNvSpPr/>
          <p:nvPr/>
        </p:nvSpPr>
        <p:spPr>
          <a:xfrm>
            <a:off x="9446497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8038262-F9ED-9149-BA11-795FD24BA1A3}"/>
              </a:ext>
            </a:extLst>
          </p:cNvPr>
          <p:cNvSpPr/>
          <p:nvPr/>
        </p:nvSpPr>
        <p:spPr>
          <a:xfrm>
            <a:off x="5696798" y="2458836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102 103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A71C3F-80DF-FB4A-9502-542D5DD2DD85}"/>
              </a:ext>
            </a:extLst>
          </p:cNvPr>
          <p:cNvSpPr/>
          <p:nvPr/>
        </p:nvSpPr>
        <p:spPr>
          <a:xfrm>
            <a:off x="3254309" y="2452507"/>
            <a:ext cx="1672365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101 102 103</a:t>
            </a:r>
          </a:p>
        </p:txBody>
      </p:sp>
      <p:sp>
        <p:nvSpPr>
          <p:cNvPr id="139" name="Triangle 138">
            <a:extLst>
              <a:ext uri="{FF2B5EF4-FFF2-40B4-BE49-F238E27FC236}">
                <a16:creationId xmlns:a16="http://schemas.microsoft.com/office/drawing/2014/main" id="{B92B550E-0F6B-A146-BAB4-37522A608EDF}"/>
              </a:ext>
            </a:extLst>
          </p:cNvPr>
          <p:cNvSpPr/>
          <p:nvPr/>
        </p:nvSpPr>
        <p:spPr>
          <a:xfrm rot="16200000">
            <a:off x="5468002" y="2736265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riangle 139">
            <a:extLst>
              <a:ext uri="{FF2B5EF4-FFF2-40B4-BE49-F238E27FC236}">
                <a16:creationId xmlns:a16="http://schemas.microsoft.com/office/drawing/2014/main" id="{E85C7F99-B8E8-AD47-B1E5-DB3D06918C0E}"/>
              </a:ext>
            </a:extLst>
          </p:cNvPr>
          <p:cNvSpPr/>
          <p:nvPr/>
        </p:nvSpPr>
        <p:spPr>
          <a:xfrm rot="16200000">
            <a:off x="3025513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880C07-3D33-8348-9C0E-DC52ECB19A6A}"/>
              </a:ext>
            </a:extLst>
          </p:cNvPr>
          <p:cNvCxnSpPr>
            <a:cxnSpLocks/>
          </p:cNvCxnSpPr>
          <p:nvPr/>
        </p:nvCxnSpPr>
        <p:spPr>
          <a:xfrm flipH="1">
            <a:off x="1284797" y="3775903"/>
            <a:ext cx="7972414" cy="1"/>
          </a:xfrm>
          <a:prstGeom prst="line">
            <a:avLst/>
          </a:prstGeom>
          <a:ln w="41275" cap="rnd">
            <a:solidFill>
              <a:srgbClr val="00B050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BGP prefix hijacking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BEADA6-3065-A346-9D53-6EF52872BBA0}"/>
              </a:ext>
            </a:extLst>
          </p:cNvPr>
          <p:cNvGrpSpPr/>
          <p:nvPr/>
        </p:nvGrpSpPr>
        <p:grpSpPr>
          <a:xfrm>
            <a:off x="2134283" y="3341340"/>
            <a:ext cx="1613086" cy="999889"/>
            <a:chOff x="2223115" y="2271897"/>
            <a:chExt cx="2304925" cy="1428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9F60C-70A3-D942-9620-4229C7DC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002690E-EDB0-9D41-99EA-816FCCA5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9DD9F0-40F5-EF49-9FAF-75322F3E0DEE}"/>
              </a:ext>
            </a:extLst>
          </p:cNvPr>
          <p:cNvGrpSpPr/>
          <p:nvPr/>
        </p:nvGrpSpPr>
        <p:grpSpPr>
          <a:xfrm>
            <a:off x="4525421" y="3341340"/>
            <a:ext cx="1613086" cy="999889"/>
            <a:chOff x="2223115" y="2271897"/>
            <a:chExt cx="2304925" cy="1428733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9FF9A20-B8E1-7544-8DFC-EE985C99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87" name="Picture 18" descr="Mplain">
              <a:extLst>
                <a:ext uri="{FF2B5EF4-FFF2-40B4-BE49-F238E27FC236}">
                  <a16:creationId xmlns:a16="http://schemas.microsoft.com/office/drawing/2014/main" id="{CC89E2E2-FBAF-F940-A73A-A96561B23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8A6A19-6204-1B4C-9F1A-00729EB5E60B}"/>
              </a:ext>
            </a:extLst>
          </p:cNvPr>
          <p:cNvGrpSpPr/>
          <p:nvPr/>
        </p:nvGrpSpPr>
        <p:grpSpPr>
          <a:xfrm>
            <a:off x="6916559" y="3341340"/>
            <a:ext cx="1613086" cy="999889"/>
            <a:chOff x="2223115" y="2271897"/>
            <a:chExt cx="2304925" cy="1428733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954B122-8419-034A-9F70-45C1B362D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3" name="Picture 18" descr="Mplain">
              <a:extLst>
                <a:ext uri="{FF2B5EF4-FFF2-40B4-BE49-F238E27FC236}">
                  <a16:creationId xmlns:a16="http://schemas.microsoft.com/office/drawing/2014/main" id="{404A81D9-3BF5-124B-A2C7-9028B3EBE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1D9C3FE-C592-A945-95A0-4DD4F57ED5B2}"/>
              </a:ext>
            </a:extLst>
          </p:cNvPr>
          <p:cNvGrpSpPr/>
          <p:nvPr/>
        </p:nvGrpSpPr>
        <p:grpSpPr>
          <a:xfrm>
            <a:off x="2134282" y="5091763"/>
            <a:ext cx="1613086" cy="999889"/>
            <a:chOff x="2223115" y="2271897"/>
            <a:chExt cx="2304925" cy="142873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31854-6424-F247-9AD1-E9339DDA7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6" name="Picture 18" descr="Mplain">
              <a:extLst>
                <a:ext uri="{FF2B5EF4-FFF2-40B4-BE49-F238E27FC236}">
                  <a16:creationId xmlns:a16="http://schemas.microsoft.com/office/drawing/2014/main" id="{4AAAF78E-EE7C-B149-808A-3E0CCEF64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8239ADD7-8A8E-6F4E-B53B-ABBD747685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20094" y="3619495"/>
            <a:ext cx="443577" cy="443577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5681D6-BE7B-F148-9A21-D9A367561955}"/>
              </a:ext>
            </a:extLst>
          </p:cNvPr>
          <p:cNvCxnSpPr>
            <a:cxnSpLocks/>
            <a:stCxn id="5" idx="3"/>
            <a:endCxn id="87" idx="1"/>
          </p:cNvCxnSpPr>
          <p:nvPr/>
        </p:nvCxnSpPr>
        <p:spPr>
          <a:xfrm>
            <a:off x="3223177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BC8B09-DA52-124A-B617-E13C82219F6F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5614315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0DA2CD-97CC-F94D-9FFA-D26BA2E13936}"/>
              </a:ext>
            </a:extLst>
          </p:cNvPr>
          <p:cNvCxnSpPr>
            <a:cxnSpLocks/>
          </p:cNvCxnSpPr>
          <p:nvPr/>
        </p:nvCxnSpPr>
        <p:spPr>
          <a:xfrm>
            <a:off x="8005454" y="3882118"/>
            <a:ext cx="13736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870C9C4-8972-5B49-A8EA-013E3363E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9131" y="3613105"/>
            <a:ext cx="876525" cy="68369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B3E25EB-402D-0F4B-9E6A-DAF7308F7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617" y="3667397"/>
            <a:ext cx="467168" cy="467168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15BC460-A460-9244-AE46-8900A0CE79B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84797" y="3882118"/>
            <a:ext cx="1373677" cy="12555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2C3F74F-FCE3-344E-BE11-EFB44250A043}"/>
              </a:ext>
            </a:extLst>
          </p:cNvPr>
          <p:cNvCxnSpPr>
            <a:cxnSpLocks/>
            <a:stCxn id="5" idx="2"/>
            <a:endCxn id="96" idx="0"/>
          </p:cNvCxnSpPr>
          <p:nvPr/>
        </p:nvCxnSpPr>
        <p:spPr>
          <a:xfrm flipH="1">
            <a:off x="2940825" y="4151130"/>
            <a:ext cx="1" cy="12123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0D5A48B-A0EA-7F4A-9638-5037FB970364}"/>
              </a:ext>
            </a:extLst>
          </p:cNvPr>
          <p:cNvSpPr/>
          <p:nvPr/>
        </p:nvSpPr>
        <p:spPr>
          <a:xfrm>
            <a:off x="8641735" y="1455968"/>
            <a:ext cx="2351315" cy="556222"/>
          </a:xfrm>
          <a:prstGeom prst="rect">
            <a:avLst/>
          </a:prstGeom>
          <a:solidFill>
            <a:srgbClr val="B2C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Internet Registry (IR) 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CCE786-F2FE-2049-93A3-AA59DA1DE632}"/>
              </a:ext>
            </a:extLst>
          </p:cNvPr>
          <p:cNvSpPr/>
          <p:nvPr/>
        </p:nvSpPr>
        <p:spPr>
          <a:xfrm>
            <a:off x="9817392" y="2339207"/>
            <a:ext cx="2035487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Assign: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Address 1.1.1.0/24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4275EF-5A61-0244-B621-93526A44B745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9817393" y="2012190"/>
            <a:ext cx="0" cy="1512605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5F3072-ED59-1B40-80CC-1557D2B4690F}"/>
              </a:ext>
            </a:extLst>
          </p:cNvPr>
          <p:cNvSpPr/>
          <p:nvPr/>
        </p:nvSpPr>
        <p:spPr>
          <a:xfrm>
            <a:off x="8103942" y="2472611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103</a:t>
            </a:r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3720F95A-3BF3-5641-A53A-53BDA7A33139}"/>
              </a:ext>
            </a:extLst>
          </p:cNvPr>
          <p:cNvSpPr/>
          <p:nvPr/>
        </p:nvSpPr>
        <p:spPr>
          <a:xfrm rot="16200000">
            <a:off x="7875146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50C1C66-D29F-644D-B09C-6EA51519D843}"/>
              </a:ext>
            </a:extLst>
          </p:cNvPr>
          <p:cNvSpPr/>
          <p:nvPr/>
        </p:nvSpPr>
        <p:spPr>
          <a:xfrm>
            <a:off x="4747723" y="4351038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459135E-DBD7-D64B-9945-B388E3755C21}"/>
              </a:ext>
            </a:extLst>
          </p:cNvPr>
          <p:cNvSpPr/>
          <p:nvPr/>
        </p:nvSpPr>
        <p:spPr>
          <a:xfrm>
            <a:off x="7148934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7C0627-DD7C-4041-8941-E046DCDC187F}"/>
              </a:ext>
            </a:extLst>
          </p:cNvPr>
          <p:cNvSpPr/>
          <p:nvPr/>
        </p:nvSpPr>
        <p:spPr>
          <a:xfrm>
            <a:off x="2165853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AE724DB-8E28-1547-83A7-D1DB30C82499}"/>
              </a:ext>
            </a:extLst>
          </p:cNvPr>
          <p:cNvSpPr/>
          <p:nvPr/>
        </p:nvSpPr>
        <p:spPr>
          <a:xfrm>
            <a:off x="2171889" y="6091652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DBF2428-8142-4E46-A508-CC017DD5CF33}"/>
              </a:ext>
            </a:extLst>
          </p:cNvPr>
          <p:cNvSpPr/>
          <p:nvPr/>
        </p:nvSpPr>
        <p:spPr>
          <a:xfrm>
            <a:off x="9446497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8038262-F9ED-9149-BA11-795FD24BA1A3}"/>
              </a:ext>
            </a:extLst>
          </p:cNvPr>
          <p:cNvSpPr/>
          <p:nvPr/>
        </p:nvSpPr>
        <p:spPr>
          <a:xfrm>
            <a:off x="5696798" y="2458836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102 103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A71C3F-80DF-FB4A-9502-542D5DD2DD85}"/>
              </a:ext>
            </a:extLst>
          </p:cNvPr>
          <p:cNvSpPr/>
          <p:nvPr/>
        </p:nvSpPr>
        <p:spPr>
          <a:xfrm>
            <a:off x="3254309" y="2452507"/>
            <a:ext cx="1672365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101 102 103</a:t>
            </a:r>
          </a:p>
        </p:txBody>
      </p:sp>
      <p:sp>
        <p:nvSpPr>
          <p:cNvPr id="139" name="Triangle 138">
            <a:extLst>
              <a:ext uri="{FF2B5EF4-FFF2-40B4-BE49-F238E27FC236}">
                <a16:creationId xmlns:a16="http://schemas.microsoft.com/office/drawing/2014/main" id="{B92B550E-0F6B-A146-BAB4-37522A608EDF}"/>
              </a:ext>
            </a:extLst>
          </p:cNvPr>
          <p:cNvSpPr/>
          <p:nvPr/>
        </p:nvSpPr>
        <p:spPr>
          <a:xfrm rot="16200000">
            <a:off x="5468002" y="2736265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riangle 139">
            <a:extLst>
              <a:ext uri="{FF2B5EF4-FFF2-40B4-BE49-F238E27FC236}">
                <a16:creationId xmlns:a16="http://schemas.microsoft.com/office/drawing/2014/main" id="{E85C7F99-B8E8-AD47-B1E5-DB3D06918C0E}"/>
              </a:ext>
            </a:extLst>
          </p:cNvPr>
          <p:cNvSpPr/>
          <p:nvPr/>
        </p:nvSpPr>
        <p:spPr>
          <a:xfrm rot="16200000">
            <a:off x="3025513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880C07-3D33-8348-9C0E-DC52ECB19A6A}"/>
              </a:ext>
            </a:extLst>
          </p:cNvPr>
          <p:cNvCxnSpPr>
            <a:cxnSpLocks/>
          </p:cNvCxnSpPr>
          <p:nvPr/>
        </p:nvCxnSpPr>
        <p:spPr>
          <a:xfrm>
            <a:off x="1284797" y="3775904"/>
            <a:ext cx="1519646" cy="0"/>
          </a:xfrm>
          <a:prstGeom prst="line">
            <a:avLst/>
          </a:prstGeom>
          <a:ln w="41275" cap="rnd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B523D2E-CAFC-EA4B-9F91-62B5849187C5}"/>
              </a:ext>
            </a:extLst>
          </p:cNvPr>
          <p:cNvSpPr/>
          <p:nvPr/>
        </p:nvSpPr>
        <p:spPr>
          <a:xfrm>
            <a:off x="3127610" y="4617406"/>
            <a:ext cx="1672365" cy="739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104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C07D4156-C664-7B4E-B131-1486E49334B4}"/>
              </a:ext>
            </a:extLst>
          </p:cNvPr>
          <p:cNvSpPr/>
          <p:nvPr/>
        </p:nvSpPr>
        <p:spPr>
          <a:xfrm>
            <a:off x="3809330" y="4405267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149599-90B1-F94E-8CBF-58416C71DF6B}"/>
              </a:ext>
            </a:extLst>
          </p:cNvPr>
          <p:cNvSpPr/>
          <p:nvPr/>
        </p:nvSpPr>
        <p:spPr>
          <a:xfrm>
            <a:off x="4799975" y="4729041"/>
            <a:ext cx="5037219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Accidental or malicious invalid 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 104 does not own prefix 1.1.1.0/24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3EAA51-6D42-4842-B29D-BD64D893E2B4}"/>
              </a:ext>
            </a:extLst>
          </p:cNvPr>
          <p:cNvCxnSpPr>
            <a:cxnSpLocks/>
          </p:cNvCxnSpPr>
          <p:nvPr/>
        </p:nvCxnSpPr>
        <p:spPr>
          <a:xfrm flipV="1">
            <a:off x="2804443" y="3775904"/>
            <a:ext cx="0" cy="1699323"/>
          </a:xfrm>
          <a:prstGeom prst="line">
            <a:avLst/>
          </a:prstGeom>
          <a:ln w="41275" cap="rnd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5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BGP route origin authentication (ROA)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(Simplified)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BEADA6-3065-A346-9D53-6EF52872BBA0}"/>
              </a:ext>
            </a:extLst>
          </p:cNvPr>
          <p:cNvGrpSpPr/>
          <p:nvPr/>
        </p:nvGrpSpPr>
        <p:grpSpPr>
          <a:xfrm>
            <a:off x="313278" y="4975353"/>
            <a:ext cx="2929872" cy="1826086"/>
            <a:chOff x="1910641" y="2271897"/>
            <a:chExt cx="2929872" cy="182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9F60C-70A3-D942-9620-4229C7DC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002690E-EDB0-9D41-99EA-816FCCA5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E23CBD-EE38-2F41-BB90-E376714B9920}"/>
                </a:ext>
              </a:extLst>
            </p:cNvPr>
            <p:cNvSpPr/>
            <p:nvPr/>
          </p:nvSpPr>
          <p:spPr>
            <a:xfrm>
              <a:off x="1910641" y="3574907"/>
              <a:ext cx="2929872" cy="52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Autonomous System 701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DC8D4A-58AB-454C-96B4-25A3852852BA}"/>
              </a:ext>
            </a:extLst>
          </p:cNvPr>
          <p:cNvGrpSpPr/>
          <p:nvPr/>
        </p:nvGrpSpPr>
        <p:grpSpPr>
          <a:xfrm>
            <a:off x="4495161" y="4975353"/>
            <a:ext cx="2929872" cy="1826086"/>
            <a:chOff x="1910641" y="2271897"/>
            <a:chExt cx="2929872" cy="18260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45EE2-6416-7C43-9617-0EFD7CE83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10" name="Picture 18" descr="Mplain">
              <a:extLst>
                <a:ext uri="{FF2B5EF4-FFF2-40B4-BE49-F238E27FC236}">
                  <a16:creationId xmlns:a16="http://schemas.microsoft.com/office/drawing/2014/main" id="{79F03FDC-722F-1547-85E8-C6B2A7FBC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5632C5-CC6B-6544-9307-19AFB8EC4813}"/>
                </a:ext>
              </a:extLst>
            </p:cNvPr>
            <p:cNvSpPr/>
            <p:nvPr/>
          </p:nvSpPr>
          <p:spPr>
            <a:xfrm>
              <a:off x="1910641" y="3574907"/>
              <a:ext cx="2929872" cy="52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Autonomous System 2686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5C90C0-CF92-4443-B3D8-E9C515B520B5}"/>
              </a:ext>
            </a:extLst>
          </p:cNvPr>
          <p:cNvGrpSpPr/>
          <p:nvPr/>
        </p:nvGrpSpPr>
        <p:grpSpPr>
          <a:xfrm>
            <a:off x="8677044" y="4976408"/>
            <a:ext cx="2929872" cy="1826086"/>
            <a:chOff x="1910641" y="2271897"/>
            <a:chExt cx="2929872" cy="18260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A5B556-BEBA-3947-8E75-62B6A4FFE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EF70CEF7-68A1-1347-9A38-9C67456BD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9D74BD-F2EF-9D4D-80E9-E49DDE29CA2D}"/>
                </a:ext>
              </a:extLst>
            </p:cNvPr>
            <p:cNvSpPr/>
            <p:nvPr/>
          </p:nvSpPr>
          <p:spPr>
            <a:xfrm>
              <a:off x="1910641" y="3574907"/>
              <a:ext cx="2929872" cy="52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Autonomous System 286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59386AB-0CC2-4346-AD54-D6E171B7E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97" y="6311023"/>
            <a:ext cx="656753" cy="384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25EDD1-1A70-A344-9A5C-A8C4FA81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2" y="6256900"/>
            <a:ext cx="875556" cy="5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035D0-D16F-B141-828A-CAA055432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4709" y="6278363"/>
            <a:ext cx="484414" cy="4844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0A97A1-B29A-F143-9B0B-A4206C823BE3}"/>
              </a:ext>
            </a:extLst>
          </p:cNvPr>
          <p:cNvSpPr/>
          <p:nvPr/>
        </p:nvSpPr>
        <p:spPr>
          <a:xfrm>
            <a:off x="4458788" y="1479679"/>
            <a:ext cx="2929872" cy="836023"/>
          </a:xfrm>
          <a:prstGeom prst="rect">
            <a:avLst/>
          </a:prstGeom>
          <a:solidFill>
            <a:srgbClr val="B2C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Internet Registry (IR)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5A92F-1171-1F4C-A30E-D4CB3C546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350" y="1517261"/>
            <a:ext cx="339762" cy="79844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C4E8A5-5A99-5247-8765-C57A144D92C7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802674" y="1884005"/>
            <a:ext cx="2656114" cy="13686"/>
          </a:xfrm>
          <a:prstGeom prst="line">
            <a:avLst/>
          </a:prstGeom>
          <a:ln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033B08-0F97-8D4A-9203-42A785ED1C4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78215" y="1882647"/>
            <a:ext cx="24459" cy="3092706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A3147E5-11F8-AC43-866E-960BE8E6B872}"/>
              </a:ext>
            </a:extLst>
          </p:cNvPr>
          <p:cNvSpPr/>
          <p:nvPr/>
        </p:nvSpPr>
        <p:spPr>
          <a:xfrm>
            <a:off x="1802674" y="3174983"/>
            <a:ext cx="3004960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Assign:</a:t>
            </a:r>
          </a:p>
          <a:p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AS number: 701</a:t>
            </a:r>
          </a:p>
          <a:p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Address block: 100.1.0.0/16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73C4599-F40F-F543-91C4-E050209F5C23}"/>
              </a:ext>
            </a:extLst>
          </p:cNvPr>
          <p:cNvSpPr/>
          <p:nvPr/>
        </p:nvSpPr>
        <p:spPr>
          <a:xfrm>
            <a:off x="5206550" y="3133932"/>
            <a:ext cx="5709032" cy="68797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Public Repository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C7717E-EB1E-B94A-A537-2539815CEC5F}"/>
              </a:ext>
            </a:extLst>
          </p:cNvPr>
          <p:cNvCxnSpPr>
            <a:cxnSpLocks/>
            <a:stCxn id="50" idx="2"/>
            <a:endCxn id="19" idx="3"/>
          </p:cNvCxnSpPr>
          <p:nvPr/>
        </p:nvCxnSpPr>
        <p:spPr>
          <a:xfrm flipH="1">
            <a:off x="7388660" y="1893933"/>
            <a:ext cx="1537035" cy="3758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29CFD46-801D-0048-982D-40B724CFBDB5}"/>
              </a:ext>
            </a:extLst>
          </p:cNvPr>
          <p:cNvSpPr/>
          <p:nvPr/>
        </p:nvSpPr>
        <p:spPr>
          <a:xfrm>
            <a:off x="5206549" y="4348265"/>
            <a:ext cx="1547204" cy="4749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Validator</a:t>
            </a:r>
          </a:p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aka validating cache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F8E492D-5495-2E4C-A6EA-CE525E4258FC}"/>
              </a:ext>
            </a:extLst>
          </p:cNvPr>
          <p:cNvSpPr/>
          <p:nvPr/>
        </p:nvSpPr>
        <p:spPr>
          <a:xfrm>
            <a:off x="9368378" y="4348265"/>
            <a:ext cx="1547204" cy="4749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Validator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242242-9C10-2E46-A00C-6098AFAC628E}"/>
              </a:ext>
            </a:extLst>
          </p:cNvPr>
          <p:cNvCxnSpPr>
            <a:cxnSpLocks/>
          </p:cNvCxnSpPr>
          <p:nvPr/>
        </p:nvCxnSpPr>
        <p:spPr>
          <a:xfrm flipV="1">
            <a:off x="5923724" y="3821911"/>
            <a:ext cx="0" cy="526354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C4AB8A-F7D3-BC43-A5D0-97F2AB0C01F6}"/>
              </a:ext>
            </a:extLst>
          </p:cNvPr>
          <p:cNvCxnSpPr>
            <a:cxnSpLocks/>
          </p:cNvCxnSpPr>
          <p:nvPr/>
        </p:nvCxnSpPr>
        <p:spPr>
          <a:xfrm flipV="1">
            <a:off x="5923724" y="4823206"/>
            <a:ext cx="0" cy="524403"/>
          </a:xfrm>
          <a:prstGeom prst="line">
            <a:avLst/>
          </a:prstGeom>
          <a:ln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E76B0D-1300-B64B-9CC5-3A683A956CD1}"/>
              </a:ext>
            </a:extLst>
          </p:cNvPr>
          <p:cNvCxnSpPr>
            <a:cxnSpLocks/>
          </p:cNvCxnSpPr>
          <p:nvPr/>
        </p:nvCxnSpPr>
        <p:spPr>
          <a:xfrm flipV="1">
            <a:off x="10143027" y="3821911"/>
            <a:ext cx="0" cy="526354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155C8D-EB89-BD4D-AD11-3192D4F0DE9D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0141980" y="4823206"/>
            <a:ext cx="0" cy="540472"/>
          </a:xfrm>
          <a:prstGeom prst="line">
            <a:avLst/>
          </a:prstGeom>
          <a:ln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nip Single Corner Rectangle 49">
            <a:extLst>
              <a:ext uri="{FF2B5EF4-FFF2-40B4-BE49-F238E27FC236}">
                <a16:creationId xmlns:a16="http://schemas.microsoft.com/office/drawing/2014/main" id="{A2BA6B69-A94C-D249-897D-15B3FD17F719}"/>
              </a:ext>
            </a:extLst>
          </p:cNvPr>
          <p:cNvSpPr/>
          <p:nvPr/>
        </p:nvSpPr>
        <p:spPr>
          <a:xfrm>
            <a:off x="8925695" y="1448917"/>
            <a:ext cx="1619736" cy="890032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Avenir Book" panose="02000503020000020003" pitchFamily="2" charset="0"/>
              </a:rPr>
              <a:t>ROA</a:t>
            </a:r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 701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Block 100.1.0.0/16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FBFF48-DD1A-E84C-9B93-21F2AD346BF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800000">
            <a:off x="10288326" y="2091765"/>
            <a:ext cx="530219" cy="530219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5F2024-EEF6-1242-86C7-AB073207186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181664" y="5730240"/>
            <a:ext cx="3374983" cy="1782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D25553-C7A0-5647-B358-BADB8DB84404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63548" y="5748067"/>
            <a:ext cx="3374982" cy="105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A59B393-EA0D-FA46-BCE6-23B39835F55F}"/>
              </a:ext>
            </a:extLst>
          </p:cNvPr>
          <p:cNvSpPr/>
          <p:nvPr/>
        </p:nvSpPr>
        <p:spPr>
          <a:xfrm>
            <a:off x="10710296" y="2097274"/>
            <a:ext cx="1168294" cy="43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Signed by IR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722A3DE-26DE-A540-891A-298035FAC3A3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9735563" y="2338949"/>
            <a:ext cx="0" cy="1006830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id="{9FAFFA87-B5D6-6941-897E-BE6C612AE248}"/>
              </a:ext>
            </a:extLst>
          </p:cNvPr>
          <p:cNvSpPr/>
          <p:nvPr/>
        </p:nvSpPr>
        <p:spPr>
          <a:xfrm>
            <a:off x="9632942" y="3373638"/>
            <a:ext cx="205242" cy="241116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68" name="Snip Single Corner Rectangle 67">
            <a:extLst>
              <a:ext uri="{FF2B5EF4-FFF2-40B4-BE49-F238E27FC236}">
                <a16:creationId xmlns:a16="http://schemas.microsoft.com/office/drawing/2014/main" id="{747FBB0B-D880-384E-9727-D7A90ED28EBD}"/>
              </a:ext>
            </a:extLst>
          </p:cNvPr>
          <p:cNvSpPr/>
          <p:nvPr/>
        </p:nvSpPr>
        <p:spPr>
          <a:xfrm>
            <a:off x="9887461" y="3373638"/>
            <a:ext cx="205242" cy="241116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69" name="Snip Single Corner Rectangle 68">
            <a:extLst>
              <a:ext uri="{FF2B5EF4-FFF2-40B4-BE49-F238E27FC236}">
                <a16:creationId xmlns:a16="http://schemas.microsoft.com/office/drawing/2014/main" id="{A5033F11-0F5D-3D49-87C7-FBF4F253BD80}"/>
              </a:ext>
            </a:extLst>
          </p:cNvPr>
          <p:cNvSpPr/>
          <p:nvPr/>
        </p:nvSpPr>
        <p:spPr>
          <a:xfrm>
            <a:off x="10141980" y="3373638"/>
            <a:ext cx="205242" cy="241116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B8127E-238B-4044-9974-3E90A25A760E}"/>
              </a:ext>
            </a:extLst>
          </p:cNvPr>
          <p:cNvSpPr/>
          <p:nvPr/>
        </p:nvSpPr>
        <p:spPr>
          <a:xfrm>
            <a:off x="10134269" y="3885100"/>
            <a:ext cx="1562626" cy="43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Validate signature 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and cache ROA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6AD698-CB8B-C049-9782-BE8BC743924F}"/>
              </a:ext>
            </a:extLst>
          </p:cNvPr>
          <p:cNvSpPr/>
          <p:nvPr/>
        </p:nvSpPr>
        <p:spPr>
          <a:xfrm>
            <a:off x="10206552" y="4824450"/>
            <a:ext cx="1998113" cy="43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Check each received 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             UPDATE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EA7214A-769E-1941-8895-327F499250B4}"/>
              </a:ext>
            </a:extLst>
          </p:cNvPr>
          <p:cNvSpPr/>
          <p:nvPr/>
        </p:nvSpPr>
        <p:spPr>
          <a:xfrm>
            <a:off x="2961862" y="4821263"/>
            <a:ext cx="1767857" cy="8360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Prefix: 100.1.0.0/16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AS-Path: 701</a:t>
            </a:r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2B38B30-B384-FC48-A68A-452722ECC156}"/>
              </a:ext>
            </a:extLst>
          </p:cNvPr>
          <p:cNvSpPr/>
          <p:nvPr/>
        </p:nvSpPr>
        <p:spPr>
          <a:xfrm rot="5400000">
            <a:off x="4712771" y="5167080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967E38-3277-D447-B804-45A1B7837527}"/>
              </a:ext>
            </a:extLst>
          </p:cNvPr>
          <p:cNvSpPr/>
          <p:nvPr/>
        </p:nvSpPr>
        <p:spPr>
          <a:xfrm>
            <a:off x="7199101" y="4825965"/>
            <a:ext cx="1767857" cy="8360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Prefix: 100.1.0.0/16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AS-Path: 2686 701</a:t>
            </a: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D6615FC8-495F-EA4B-957C-7CBA376E1ED0}"/>
              </a:ext>
            </a:extLst>
          </p:cNvPr>
          <p:cNvSpPr/>
          <p:nvPr/>
        </p:nvSpPr>
        <p:spPr>
          <a:xfrm rot="5400000">
            <a:off x="8950010" y="5171782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4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need BGP path validation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9EFCA27-C818-9845-AEE9-CCDB1CBAF2E3}"/>
              </a:ext>
            </a:extLst>
          </p:cNvPr>
          <p:cNvGrpSpPr/>
          <p:nvPr/>
        </p:nvGrpSpPr>
        <p:grpSpPr>
          <a:xfrm>
            <a:off x="2719732" y="1476698"/>
            <a:ext cx="6381573" cy="2929838"/>
            <a:chOff x="3085492" y="1694413"/>
            <a:chExt cx="5527493" cy="253772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5198E8-0C58-A64F-B163-504058DE6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220" y="2360023"/>
              <a:ext cx="1071155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69B909-1295-C94E-A5C6-882B2637D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6375" y="2360023"/>
              <a:ext cx="992777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A7766A-5CAF-ED46-9E32-941CFE289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152" y="2360023"/>
              <a:ext cx="1027611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BFD131-AC1E-8847-82AD-31A21B2E55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6763" y="2360023"/>
              <a:ext cx="1045029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FD2890C-8F6E-3947-8118-1761E711D5AA}"/>
                </a:ext>
              </a:extLst>
            </p:cNvPr>
            <p:cNvGrpSpPr/>
            <p:nvPr/>
          </p:nvGrpSpPr>
          <p:grpSpPr>
            <a:xfrm>
              <a:off x="4112434" y="1710843"/>
              <a:ext cx="1419727" cy="943228"/>
              <a:chOff x="1910641" y="1754104"/>
              <a:chExt cx="2929872" cy="19465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5CAF6B0-30DD-3A4D-B25B-EF8054B75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6" name="Picture 18" descr="Mplain">
                <a:extLst>
                  <a:ext uri="{FF2B5EF4-FFF2-40B4-BE49-F238E27FC236}">
                    <a16:creationId xmlns:a16="http://schemas.microsoft.com/office/drawing/2014/main" id="{03B1D5E4-9DCA-C940-A8B9-5F7DC3B15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D2CDA7-C489-CA4E-8215-F55937B67113}"/>
                  </a:ext>
                </a:extLst>
              </p:cNvPr>
              <p:cNvSpPr/>
              <p:nvPr/>
            </p:nvSpPr>
            <p:spPr>
              <a:xfrm>
                <a:off x="1910641" y="1754104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Provider X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1EF43D9-073F-F84B-BF3B-575FB3D37BAF}"/>
                </a:ext>
              </a:extLst>
            </p:cNvPr>
            <p:cNvGrpSpPr/>
            <p:nvPr/>
          </p:nvGrpSpPr>
          <p:grpSpPr>
            <a:xfrm>
              <a:off x="6166317" y="1694413"/>
              <a:ext cx="1419727" cy="959658"/>
              <a:chOff x="1910641" y="1720198"/>
              <a:chExt cx="2929872" cy="198043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EC47E47-67C2-3541-A777-C274CEF46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12" name="Picture 18" descr="Mplain">
                <a:extLst>
                  <a:ext uri="{FF2B5EF4-FFF2-40B4-BE49-F238E27FC236}">
                    <a16:creationId xmlns:a16="http://schemas.microsoft.com/office/drawing/2014/main" id="{5467C9D1-D4F8-0F4E-8909-7BEE90294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A20414-F1F0-484A-9EC2-ECE88FB22449}"/>
                  </a:ext>
                </a:extLst>
              </p:cNvPr>
              <p:cNvSpPr/>
              <p:nvPr/>
            </p:nvSpPr>
            <p:spPr>
              <a:xfrm>
                <a:off x="1910641" y="1720198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Provider Y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7241D8-0E07-2944-AA77-5CE5E939199B}"/>
                </a:ext>
              </a:extLst>
            </p:cNvPr>
            <p:cNvGrpSpPr/>
            <p:nvPr/>
          </p:nvGrpSpPr>
          <p:grpSpPr>
            <a:xfrm>
              <a:off x="3085492" y="3286347"/>
              <a:ext cx="1419727" cy="945788"/>
              <a:chOff x="1910641" y="2271897"/>
              <a:chExt cx="2929872" cy="195180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C5B7A32-4B12-BA4F-A145-82EE99D79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16" name="Picture 18" descr="Mplain">
                <a:extLst>
                  <a:ext uri="{FF2B5EF4-FFF2-40B4-BE49-F238E27FC236}">
                    <a16:creationId xmlns:a16="http://schemas.microsoft.com/office/drawing/2014/main" id="{FA7E77CB-016D-694D-9A27-4A8CF3679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5787E5-C8BE-6343-8B3C-6DA34B45A534}"/>
                  </a:ext>
                </a:extLst>
              </p:cNvPr>
              <p:cNvSpPr/>
              <p:nvPr/>
            </p:nvSpPr>
            <p:spPr>
              <a:xfrm>
                <a:off x="1910641" y="3700630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Customer A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A05243-1FAC-DE42-A71C-31CBF1B108E9}"/>
                </a:ext>
              </a:extLst>
            </p:cNvPr>
            <p:cNvGrpSpPr/>
            <p:nvPr/>
          </p:nvGrpSpPr>
          <p:grpSpPr>
            <a:xfrm>
              <a:off x="5139375" y="3286347"/>
              <a:ext cx="1419727" cy="945788"/>
              <a:chOff x="1910641" y="2271897"/>
              <a:chExt cx="2929872" cy="195180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678544A-0BCD-0C48-8E59-400E1A0F2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20" name="Picture 18" descr="Mplain">
                <a:extLst>
                  <a:ext uri="{FF2B5EF4-FFF2-40B4-BE49-F238E27FC236}">
                    <a16:creationId xmlns:a16="http://schemas.microsoft.com/office/drawing/2014/main" id="{DA74BB9F-6494-D247-87AF-8402D1757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783368-3B8F-E747-9A20-9852E65C9AC1}"/>
                  </a:ext>
                </a:extLst>
              </p:cNvPr>
              <p:cNvSpPr/>
              <p:nvPr/>
            </p:nvSpPr>
            <p:spPr>
              <a:xfrm>
                <a:off x="1910641" y="3700630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Customer 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F48756-AF9D-3641-B7A0-78CAAAC63E8A}"/>
                </a:ext>
              </a:extLst>
            </p:cNvPr>
            <p:cNvGrpSpPr/>
            <p:nvPr/>
          </p:nvGrpSpPr>
          <p:grpSpPr>
            <a:xfrm>
              <a:off x="7193258" y="3286347"/>
              <a:ext cx="1419727" cy="945788"/>
              <a:chOff x="1910641" y="2271897"/>
              <a:chExt cx="2929872" cy="195180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13E75EE-EB7E-5C43-9F16-79D0F98C4E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28" name="Picture 18" descr="Mplain">
                <a:extLst>
                  <a:ext uri="{FF2B5EF4-FFF2-40B4-BE49-F238E27FC236}">
                    <a16:creationId xmlns:a16="http://schemas.microsoft.com/office/drawing/2014/main" id="{D3967656-5B1E-6240-8B75-BD550A043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A34FC-594F-E54B-9803-5C91DCA2C929}"/>
                  </a:ext>
                </a:extLst>
              </p:cNvPr>
              <p:cNvSpPr/>
              <p:nvPr/>
            </p:nvSpPr>
            <p:spPr>
              <a:xfrm>
                <a:off x="1910641" y="3700630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Customer C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14FC25-10AB-414B-B42F-4C0DC0AE473F}"/>
                </a:ext>
              </a:extLst>
            </p:cNvPr>
            <p:cNvSpPr/>
            <p:nvPr/>
          </p:nvSpPr>
          <p:spPr>
            <a:xfrm>
              <a:off x="6403505" y="3021875"/>
              <a:ext cx="512858" cy="3429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D528A8-5E15-414C-B2AB-EE8F85D18B33}"/>
                </a:ext>
              </a:extLst>
            </p:cNvPr>
            <p:cNvSpPr/>
            <p:nvPr/>
          </p:nvSpPr>
          <p:spPr>
            <a:xfrm>
              <a:off x="4744855" y="3021875"/>
              <a:ext cx="512858" cy="3429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B9FFB981-612B-254A-A977-29864861EEFA}"/>
                </a:ext>
              </a:extLst>
            </p:cNvPr>
            <p:cNvSpPr/>
            <p:nvPr/>
          </p:nvSpPr>
          <p:spPr>
            <a:xfrm>
              <a:off x="6624384" y="2921408"/>
              <a:ext cx="112594" cy="9706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8F1C3A63-598A-8C4B-AE93-D873198A1A1E}"/>
                </a:ext>
              </a:extLst>
            </p:cNvPr>
            <p:cNvSpPr/>
            <p:nvPr/>
          </p:nvSpPr>
          <p:spPr>
            <a:xfrm rot="10800000">
              <a:off x="4956160" y="3369228"/>
              <a:ext cx="112594" cy="9706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693ECB-FBCF-DA48-974D-80E9152D0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3401" y="2269654"/>
              <a:ext cx="912627" cy="1135068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3665B1-9D8D-A540-83E5-35FD87A97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6363" y="2279347"/>
              <a:ext cx="936986" cy="1143225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E87139-1CB0-354A-8C75-88F5134EE0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7858" y="2257791"/>
              <a:ext cx="918315" cy="1204347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A6B42B-B06F-7645-A314-DB879F087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8940" y="2276617"/>
              <a:ext cx="946684" cy="1197242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8A34E1F-813E-644B-8716-3B174C66D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981" y="2257790"/>
              <a:ext cx="178004" cy="0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13CFF4-C7E0-244D-818A-9AE25ED4C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178" y="2278318"/>
              <a:ext cx="129185" cy="0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B1C44-B4B0-DD45-8662-59BC5C18E52F}"/>
              </a:ext>
            </a:extLst>
          </p:cNvPr>
          <p:cNvSpPr/>
          <p:nvPr/>
        </p:nvSpPr>
        <p:spPr>
          <a:xfrm>
            <a:off x="3085492" y="4881628"/>
            <a:ext cx="5677991" cy="1582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Book" panose="02000503020000020003" pitchFamily="2" charset="0"/>
              </a:rPr>
              <a:t>Accidental violation of valley-fee routing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Y should not do transit through customer 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B should not advertise A to 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Y should not accept A from B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(There are also malicious flavors of this, e.g. BGP poisoning)</a:t>
            </a:r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Upgrades, crashes</a:t>
            </a:r>
            <a:br>
              <a:rPr lang="en-US" sz="5400" dirty="0"/>
            </a:br>
            <a:r>
              <a:rPr lang="en-US" sz="2400" dirty="0"/>
              <a:t>There is no maintenance window for the Internet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1116A4-C20C-884B-A29E-DB18402BEA2D}"/>
              </a:ext>
            </a:extLst>
          </p:cNvPr>
          <p:cNvSpPr/>
          <p:nvPr/>
        </p:nvSpPr>
        <p:spPr>
          <a:xfrm>
            <a:off x="1572398" y="3546773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temporarily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NO control plane session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82C070-AEC3-6647-90DF-1592E27753A5}"/>
              </a:ext>
            </a:extLst>
          </p:cNvPr>
          <p:cNvSpPr/>
          <p:nvPr/>
        </p:nvSpPr>
        <p:spPr>
          <a:xfrm>
            <a:off x="7541026" y="3549491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temporarily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NO control plane session</a:t>
            </a: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Non-Stop Routing (NSR)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65297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64815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4510628" y="3711974"/>
            <a:ext cx="2412998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32524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9403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C6DD80-6536-E74B-8DA0-7CA87F9656D8}"/>
              </a:ext>
            </a:extLst>
          </p:cNvPr>
          <p:cNvSpPr/>
          <p:nvPr/>
        </p:nvSpPr>
        <p:spPr>
          <a:xfrm>
            <a:off x="5987914" y="3427578"/>
            <a:ext cx="5141639" cy="94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Switchover a LIVE control plane session (TCP connection)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Incredibly difficult; requires constant synchronization of TCP state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Cause more problems than it solves in real life.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Modern approach: use scale-out instead of scale-up (when possible)</a:t>
            </a:r>
          </a:p>
        </p:txBody>
      </p:sp>
    </p:spTree>
    <p:extLst>
      <p:ext uri="{BB962C8B-B14F-4D97-AF65-F5344CB8AC3E}">
        <p14:creationId xmlns:p14="http://schemas.microsoft.com/office/powerpoint/2010/main" val="2354539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1821410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4151800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D372-558F-2B4A-BE1C-5CA2375A5678}"/>
              </a:ext>
            </a:extLst>
          </p:cNvPr>
          <p:cNvSpPr txBox="1"/>
          <p:nvPr/>
        </p:nvSpPr>
        <p:spPr>
          <a:xfrm>
            <a:off x="219808" y="5371000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Cheap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0CAF2-6BDE-604F-97A3-932C0E9A2268}"/>
              </a:ext>
            </a:extLst>
          </p:cNvPr>
          <p:cNvGrpSpPr/>
          <p:nvPr/>
        </p:nvGrpSpPr>
        <p:grpSpPr>
          <a:xfrm>
            <a:off x="5200231" y="1941691"/>
            <a:ext cx="6077179" cy="1088891"/>
            <a:chOff x="1194290" y="2738216"/>
            <a:chExt cx="9445134" cy="169235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3B9DA9-FA47-2F44-8E63-7A20EB4842C2}"/>
                </a:ext>
              </a:extLst>
            </p:cNvPr>
            <p:cNvCxnSpPr>
              <a:cxnSpLocks/>
            </p:cNvCxnSpPr>
            <p:nvPr/>
          </p:nvCxnSpPr>
          <p:spPr>
            <a:xfrm>
              <a:off x="2201741" y="2939706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2F6882-45F4-2247-8BD3-8C10C0BC63EE}"/>
                </a:ext>
              </a:extLst>
            </p:cNvPr>
            <p:cNvCxnSpPr>
              <a:cxnSpLocks/>
            </p:cNvCxnSpPr>
            <p:nvPr/>
          </p:nvCxnSpPr>
          <p:spPr>
            <a:xfrm>
              <a:off x="4678485" y="2975354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B3ADA5-B33A-1949-86CF-764F2957FBD5}"/>
                </a:ext>
              </a:extLst>
            </p:cNvPr>
            <p:cNvCxnSpPr>
              <a:cxnSpLocks/>
            </p:cNvCxnSpPr>
            <p:nvPr/>
          </p:nvCxnSpPr>
          <p:spPr>
            <a:xfrm>
              <a:off x="7148503" y="2975353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4E6DE7-EE0A-FE4F-B597-F906F2ACBE72}"/>
                </a:ext>
              </a:extLst>
            </p:cNvPr>
            <p:cNvCxnSpPr>
              <a:cxnSpLocks/>
            </p:cNvCxnSpPr>
            <p:nvPr/>
          </p:nvCxnSpPr>
          <p:spPr>
            <a:xfrm>
              <a:off x="9631972" y="2975353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BE443B-DDF0-4B4C-B33B-C58C09717551}"/>
                </a:ext>
              </a:extLst>
            </p:cNvPr>
            <p:cNvCxnSpPr>
              <a:cxnSpLocks/>
            </p:cNvCxnSpPr>
            <p:nvPr/>
          </p:nvCxnSpPr>
          <p:spPr>
            <a:xfrm>
              <a:off x="2201741" y="2975353"/>
              <a:ext cx="2483469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58CE81-A4C5-9F4B-99FB-F92163CA6F85}"/>
                </a:ext>
              </a:extLst>
            </p:cNvPr>
            <p:cNvCxnSpPr>
              <a:cxnSpLocks/>
            </p:cNvCxnSpPr>
            <p:nvPr/>
          </p:nvCxnSpPr>
          <p:spPr>
            <a:xfrm>
              <a:off x="2198379" y="2939706"/>
              <a:ext cx="4950124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05A053-01A2-4149-AF11-76080DD9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205104" y="2975352"/>
              <a:ext cx="7426867" cy="128937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BA42B2-DA38-FE4A-9938-981D2D213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103" y="2975351"/>
              <a:ext cx="2483469" cy="128937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74A8EB-2EC8-864A-96E3-A430E2FE6E00}"/>
                </a:ext>
              </a:extLst>
            </p:cNvPr>
            <p:cNvCxnSpPr>
              <a:cxnSpLocks/>
            </p:cNvCxnSpPr>
            <p:nvPr/>
          </p:nvCxnSpPr>
          <p:spPr>
            <a:xfrm>
              <a:off x="4678486" y="2975350"/>
              <a:ext cx="4929948" cy="128937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99F10B-B95A-C446-A99E-4505290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740" y="2975348"/>
              <a:ext cx="4941720" cy="1289374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24297-49D1-2C44-BEF2-957F1A6FB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1933" y="2975346"/>
              <a:ext cx="2480947" cy="1289376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57E208-8A31-8249-82E2-225144586C58}"/>
                </a:ext>
              </a:extLst>
            </p:cNvPr>
            <p:cNvCxnSpPr>
              <a:cxnSpLocks/>
            </p:cNvCxnSpPr>
            <p:nvPr/>
          </p:nvCxnSpPr>
          <p:spPr>
            <a:xfrm>
              <a:off x="7186328" y="2975344"/>
              <a:ext cx="2428829" cy="1289378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1FC9EF-ACCD-7249-99EE-9B3C01913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460" y="2975342"/>
              <a:ext cx="2478421" cy="1253735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FA56C61-9744-794E-86D8-79E29BD76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441" y="2939706"/>
              <a:ext cx="4971977" cy="1317386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25DE51A-6620-BC4F-9523-2CCB0E521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102" y="2947327"/>
              <a:ext cx="7447040" cy="1317395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0CA801-B570-C245-85C7-3A0F39FD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290" y="2738216"/>
              <a:ext cx="2014903" cy="4029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4EC0CA-6845-0B4F-9C64-3756C1CC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034" y="2738216"/>
              <a:ext cx="2014903" cy="4029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9DA179-F9A3-9B43-A331-277455EE8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778" y="2738216"/>
              <a:ext cx="2014903" cy="4029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1EDC37-BE6A-0248-A641-57538976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4521" y="2738216"/>
              <a:ext cx="2014903" cy="4029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39D29E-13FB-4847-9D5B-BE1BA1DC9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290" y="4027587"/>
              <a:ext cx="2014903" cy="402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349D48-7982-6848-9B9D-A3899D5BF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034" y="4027587"/>
              <a:ext cx="2014903" cy="4029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FFB58C-B47D-E748-9044-1DC82C4C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778" y="4027587"/>
              <a:ext cx="2014903" cy="4029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AA2BF9-7798-E94A-8DC0-DDE13E6E9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4521" y="4027587"/>
              <a:ext cx="2014903" cy="40298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279C6E7-1507-AA4F-BC7F-C821072E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53" y="1314160"/>
            <a:ext cx="1702927" cy="21570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99F1B7-56EC-3241-9B44-44BA37560246}"/>
              </a:ext>
            </a:extLst>
          </p:cNvPr>
          <p:cNvSpPr txBox="1"/>
          <p:nvPr/>
        </p:nvSpPr>
        <p:spPr>
          <a:xfrm>
            <a:off x="1099374" y="3838302"/>
            <a:ext cx="3577129" cy="246670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Scale-up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One large chassis switch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Internal switch fabric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If switch fails, all is lost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NSF or NSR for upgrade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Everything must be redundant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Expensive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Complex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442B88-E660-AB42-A1D6-58CF326526F2}"/>
              </a:ext>
            </a:extLst>
          </p:cNvPr>
          <p:cNvSpPr txBox="1"/>
          <p:nvPr/>
        </p:nvSpPr>
        <p:spPr>
          <a:xfrm>
            <a:off x="6369924" y="3870959"/>
            <a:ext cx="5614199" cy="246670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Scale-out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Multiple small pizza-box switches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Clos fabric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If one switch fails, only 1/N</a:t>
            </a:r>
            <a:r>
              <a:rPr lang="en-US" baseline="30000" dirty="0">
                <a:latin typeface="Avenir Book" panose="02000503020000020003" pitchFamily="2" charset="0"/>
              </a:rPr>
              <a:t>th </a:t>
            </a:r>
            <a:r>
              <a:rPr lang="en-US" dirty="0">
                <a:latin typeface="Avenir Book" panose="02000503020000020003" pitchFamily="2" charset="0"/>
              </a:rPr>
              <a:t>of capacity lost 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Rolling upgrade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No redundancy needed inside switch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Cheap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Simple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Shortest path routing, bandwidth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CDEE5F-C470-ED49-880D-8027AD16C59C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1B836A-1F7E-2743-AF40-8EB141BEF578}"/>
              </a:ext>
            </a:extLst>
          </p:cNvPr>
          <p:cNvCxnSpPr>
            <a:cxnSpLocks/>
          </p:cNvCxnSpPr>
          <p:nvPr/>
        </p:nvCxnSpPr>
        <p:spPr>
          <a:xfrm flipH="1" flipV="1">
            <a:off x="6950253" y="3461871"/>
            <a:ext cx="11738" cy="202331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5543225" y="554236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Congested router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High queueing delay, packet drops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Desired situation: spread the 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756234" y="4029372"/>
            <a:ext cx="1232658" cy="375262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649414" y="4415321"/>
            <a:ext cx="1350227" cy="25319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687883" y="4395490"/>
            <a:ext cx="1465303" cy="8623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711364" y="2429951"/>
            <a:ext cx="1275884" cy="19852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592560" y="2601823"/>
            <a:ext cx="1408673" cy="4106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4824549" y="4348842"/>
            <a:ext cx="3059607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2867449" y="6034287"/>
            <a:ext cx="6101528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what traffic engineering would do.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 flipH="1">
            <a:off x="4848492" y="2541871"/>
            <a:ext cx="3043345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13FB8E-20F9-A446-B171-3A9E71529B05}"/>
              </a:ext>
            </a:extLst>
          </p:cNvPr>
          <p:cNvCxnSpPr>
            <a:cxnSpLocks/>
          </p:cNvCxnSpPr>
          <p:nvPr/>
        </p:nvCxnSpPr>
        <p:spPr>
          <a:xfrm flipV="1">
            <a:off x="4807131" y="2555342"/>
            <a:ext cx="0" cy="1777611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9166BA-212D-7E4F-8999-F46DD1E3A173}"/>
              </a:ext>
            </a:extLst>
          </p:cNvPr>
          <p:cNvCxnSpPr>
            <a:cxnSpLocks/>
          </p:cNvCxnSpPr>
          <p:nvPr/>
        </p:nvCxnSpPr>
        <p:spPr>
          <a:xfrm flipH="1" flipV="1">
            <a:off x="3331867" y="2419027"/>
            <a:ext cx="1376099" cy="1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15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B35988-B5B3-4B49-B195-5510ABCCB142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36C420-91D2-6C48-8026-D10D16AE705B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66DD82-7AC8-B045-A9AB-59628AB60450}"/>
              </a:ext>
            </a:extLst>
          </p:cNvPr>
          <p:cNvSpPr txBox="1"/>
          <p:nvPr/>
        </p:nvSpPr>
        <p:spPr>
          <a:xfrm>
            <a:off x="2282113" y="5360547"/>
            <a:ext cx="505163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A52343-BB89-7D43-B6A3-9507B4C95778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32DE2-7D56-434C-B86B-93DA686C7D7B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</p:spTree>
    <p:extLst>
      <p:ext uri="{BB962C8B-B14F-4D97-AF65-F5344CB8AC3E}">
        <p14:creationId xmlns:p14="http://schemas.microsoft.com/office/powerpoint/2010/main" val="3084790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224384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4291152" y="4767992"/>
            <a:ext cx="3495560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8E1206-A47D-7C41-94CF-E31736102861}"/>
              </a:ext>
            </a:extLst>
          </p:cNvPr>
          <p:cNvCxnSpPr>
            <a:cxnSpLocks/>
          </p:cNvCxnSpPr>
          <p:nvPr/>
        </p:nvCxnSpPr>
        <p:spPr>
          <a:xfrm flipV="1">
            <a:off x="4291152" y="2429951"/>
            <a:ext cx="0" cy="2338042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2B115-B17B-6D48-8221-E5BF53BDB09D}"/>
              </a:ext>
            </a:extLst>
          </p:cNvPr>
          <p:cNvCxnSpPr>
            <a:cxnSpLocks/>
          </p:cNvCxnSpPr>
          <p:nvPr/>
        </p:nvCxnSpPr>
        <p:spPr>
          <a:xfrm flipH="1" flipV="1">
            <a:off x="3509554" y="2381847"/>
            <a:ext cx="781599" cy="2174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55D6F5-1F22-EC4E-889D-97DEFF286320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F044A5-4A20-044E-A366-CEC06ED4841F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A6EA771-F84E-3B40-956B-D409755AAAC6}"/>
              </a:ext>
            </a:extLst>
          </p:cNvPr>
          <p:cNvSpPr txBox="1"/>
          <p:nvPr/>
        </p:nvSpPr>
        <p:spPr>
          <a:xfrm>
            <a:off x="1811383" y="5360547"/>
            <a:ext cx="552236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D79752-44C0-8441-B5B2-0C26907AD595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9A777-9589-2E46-8C32-7B9FC693B2F8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</p:spTree>
    <p:extLst>
      <p:ext uri="{BB962C8B-B14F-4D97-AF65-F5344CB8AC3E}">
        <p14:creationId xmlns:p14="http://schemas.microsoft.com/office/powerpoint/2010/main" val="200347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Oscillation due to unstable feedback loop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06447C-2247-3443-9B33-6E30AE335422}"/>
              </a:ext>
            </a:extLst>
          </p:cNvPr>
          <p:cNvCxnSpPr>
            <a:cxnSpLocks/>
          </p:cNvCxnSpPr>
          <p:nvPr/>
        </p:nvCxnSpPr>
        <p:spPr>
          <a:xfrm>
            <a:off x="1689667" y="1820091"/>
            <a:ext cx="0" cy="313566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CBFB2A0-5B41-6B40-A259-24A6811F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9776" y="1754783"/>
            <a:ext cx="8592877" cy="38410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3247B0-C9B4-ED46-BAA7-F6D45EF7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729776" y="1754783"/>
            <a:ext cx="8592877" cy="3905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</p:cNvCxnSpPr>
          <p:nvPr/>
        </p:nvCxnSpPr>
        <p:spPr>
          <a:xfrm flipH="1">
            <a:off x="1689667" y="4955752"/>
            <a:ext cx="8812669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EFFF1A9-3748-C142-BB08-C2EFA0A4B02C}"/>
              </a:ext>
            </a:extLst>
          </p:cNvPr>
          <p:cNvSpPr txBox="1"/>
          <p:nvPr/>
        </p:nvSpPr>
        <p:spPr>
          <a:xfrm rot="16200000">
            <a:off x="-229186" y="3027541"/>
            <a:ext cx="3211667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Traffic volume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1099F3-8DF9-F948-948B-C02911862029}"/>
              </a:ext>
            </a:extLst>
          </p:cNvPr>
          <p:cNvSpPr txBox="1"/>
          <p:nvPr/>
        </p:nvSpPr>
        <p:spPr>
          <a:xfrm>
            <a:off x="1689665" y="4868723"/>
            <a:ext cx="8812669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Time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FA949-C3DA-CF46-ABF5-818F5377E15B}"/>
              </a:ext>
            </a:extLst>
          </p:cNvPr>
          <p:cNvSpPr txBox="1"/>
          <p:nvPr/>
        </p:nvSpPr>
        <p:spPr>
          <a:xfrm>
            <a:off x="2905348" y="1390887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3470A7"/>
                </a:solidFill>
                <a:latin typeface="Avenir Book" panose="02000503020000020003" pitchFamily="2" charset="0"/>
              </a:rPr>
              <a:t>Northern path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F4DE43-2774-014A-AFFA-34F4D29C9494}"/>
              </a:ext>
            </a:extLst>
          </p:cNvPr>
          <p:cNvSpPr txBox="1"/>
          <p:nvPr/>
        </p:nvSpPr>
        <p:spPr>
          <a:xfrm>
            <a:off x="3777804" y="1754783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BE5107"/>
                </a:solidFill>
                <a:latin typeface="Avenir Book" panose="02000503020000020003" pitchFamily="2" charset="0"/>
              </a:rPr>
              <a:t>Southern path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9B9DC-DB91-094B-A368-5BB76929DC96}"/>
              </a:ext>
            </a:extLst>
          </p:cNvPr>
          <p:cNvCxnSpPr>
            <a:cxnSpLocks/>
          </p:cNvCxnSpPr>
          <p:nvPr/>
        </p:nvCxnSpPr>
        <p:spPr>
          <a:xfrm flipV="1">
            <a:off x="3024513" y="1915886"/>
            <a:ext cx="0" cy="62701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C3C41-2FC2-1C4D-B5F3-9F9E31B60C03}"/>
              </a:ext>
            </a:extLst>
          </p:cNvPr>
          <p:cNvCxnSpPr>
            <a:cxnSpLocks/>
          </p:cNvCxnSpPr>
          <p:nvPr/>
        </p:nvCxnSpPr>
        <p:spPr>
          <a:xfrm flipV="1">
            <a:off x="3864890" y="2229395"/>
            <a:ext cx="0" cy="3135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E2054-D411-7045-B54F-1F94DB2B5C87}"/>
              </a:ext>
            </a:extLst>
          </p:cNvPr>
          <p:cNvSpPr txBox="1"/>
          <p:nvPr/>
        </p:nvSpPr>
        <p:spPr>
          <a:xfrm>
            <a:off x="801187" y="5959729"/>
            <a:ext cx="1074638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Delay-based metrics have been attempted many times, and have failed as many times</a:t>
            </a:r>
          </a:p>
        </p:txBody>
      </p:sp>
    </p:spTree>
    <p:extLst>
      <p:ext uri="{BB962C8B-B14F-4D97-AF65-F5344CB8AC3E}">
        <p14:creationId xmlns:p14="http://schemas.microsoft.com/office/powerpoint/2010/main" val="19212797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run-away replication</a:t>
            </a:r>
          </a:p>
          <a:p>
            <a:r>
              <a:rPr lang="en-US" dirty="0"/>
              <a:t>Beware of run-away state machines</a:t>
            </a:r>
          </a:p>
          <a:p>
            <a:r>
              <a:rPr lang="en-US" dirty="0"/>
              <a:t>Beware of run-away feedback loops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6000" dirty="0"/>
              <a:t>Planning for evolution</a:t>
            </a:r>
            <a:br>
              <a:rPr lang="en-US" sz="5400" dirty="0"/>
            </a:br>
            <a:r>
              <a:rPr lang="en-US" sz="3600" dirty="0"/>
              <a:t>Multi-version, multi-feature, multi-vendor networks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13990</TotalTime>
  <Words>4820</Words>
  <Application>Microsoft Macintosh PowerPoint</Application>
  <PresentationFormat>Widescreen</PresentationFormat>
  <Paragraphs>948</Paragraphs>
  <Slides>89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Planning for evolution Multi-version, multi-feature, multi-vendor networks</vt:lpstr>
      <vt:lpstr>Your protocol will evolve over time</vt:lpstr>
      <vt:lpstr>The problem with major version bumps</vt:lpstr>
      <vt:lpstr>A better approach based on features</vt:lpstr>
      <vt:lpstr>Capability announcement (“negotiation”)</vt:lpstr>
      <vt:lpstr>Example: BGPv4 capabilities</vt:lpstr>
      <vt:lpstr>Type Length Value (TLV) Encoding</vt:lpstr>
      <vt:lpstr>Type Length Value (TLV) Encoding</vt:lpstr>
      <vt:lpstr>Hierarchical TLVs</vt:lpstr>
      <vt:lpstr>Easy to skip unknown TLVs</vt:lpstr>
      <vt:lpstr>Example: IANA ISIS TLV code point registry</vt:lpstr>
      <vt:lpstr>How to handle unrecognized TLVs?</vt:lpstr>
      <vt:lpstr>Example: Label Distribution Protocol (LDP)</vt:lpstr>
      <vt:lpstr>Beyond TLVs: formal modeling languages</vt:lpstr>
      <vt:lpstr>Examples</vt:lpstr>
      <vt:lpstr>Examples</vt:lpstr>
      <vt:lpstr>Control protocol security</vt:lpstr>
      <vt:lpstr>Control plane security</vt:lpstr>
      <vt:lpstr>Neighbor authentication and integrity</vt:lpstr>
      <vt:lpstr>Link state flooding: origin and outer key</vt:lpstr>
      <vt:lpstr>BGP prefix hijacking</vt:lpstr>
      <vt:lpstr>BGP prefix hijacking</vt:lpstr>
      <vt:lpstr>BGP route origin authentication (ROA) (Simplified)</vt:lpstr>
      <vt:lpstr>Also need BGP path validation</vt:lpstr>
      <vt:lpstr>Upgrades, crashes There is no maintenance window for the Internet</vt:lpstr>
      <vt:lpstr>Chassis devices</vt:lpstr>
      <vt:lpstr>In-Service Software Upgrade (ISSU)</vt:lpstr>
      <vt:lpstr>Non-Stop Forwarding (NSF) Also known as Graceful Restart (GR)</vt:lpstr>
      <vt:lpstr>Non-Stop Routing (NSR)</vt:lpstr>
      <vt:lpstr>Pizza-box devices</vt:lpstr>
      <vt:lpstr>Scale-out instead of scale-up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Shortest path routing, bandwidth metrics</vt:lpstr>
      <vt:lpstr>Desired situation: spread the load</vt:lpstr>
      <vt:lpstr>Failed attempts at congestion-sensitive routing</vt:lpstr>
      <vt:lpstr>Failed attempts at congestion-sensitive routing</vt:lpstr>
      <vt:lpstr>Oscillation due to unstable feedback loop</vt:lpstr>
      <vt:lpstr>Take-aways for quantum control protocols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4490</cp:revision>
  <cp:lastPrinted>2019-11-17T12:38:21Z</cp:lastPrinted>
  <dcterms:created xsi:type="dcterms:W3CDTF">2018-10-12T16:19:54Z</dcterms:created>
  <dcterms:modified xsi:type="dcterms:W3CDTF">2019-11-22T15:42:38Z</dcterms:modified>
</cp:coreProperties>
</file>